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256" r:id="rId2"/>
    <p:sldId id="257" r:id="rId3"/>
    <p:sldId id="262" r:id="rId4"/>
    <p:sldId id="259" r:id="rId5"/>
    <p:sldId id="260" r:id="rId6"/>
    <p:sldId id="258" r:id="rId7"/>
    <p:sldId id="326" r:id="rId8"/>
    <p:sldId id="263" r:id="rId9"/>
    <p:sldId id="332" r:id="rId10"/>
    <p:sldId id="265" r:id="rId11"/>
    <p:sldId id="269" r:id="rId12"/>
    <p:sldId id="267" r:id="rId13"/>
    <p:sldId id="266" r:id="rId14"/>
    <p:sldId id="268" r:id="rId15"/>
    <p:sldId id="301" r:id="rId16"/>
    <p:sldId id="302" r:id="rId17"/>
    <p:sldId id="304" r:id="rId18"/>
    <p:sldId id="298" r:id="rId19"/>
    <p:sldId id="329" r:id="rId20"/>
    <p:sldId id="331" r:id="rId21"/>
    <p:sldId id="327" r:id="rId22"/>
    <p:sldId id="328" r:id="rId23"/>
    <p:sldId id="330" r:id="rId24"/>
    <p:sldId id="294" r:id="rId25"/>
    <p:sldId id="296" r:id="rId26"/>
    <p:sldId id="292" r:id="rId27"/>
    <p:sldId id="295" r:id="rId28"/>
    <p:sldId id="351" r:id="rId29"/>
    <p:sldId id="286" r:id="rId30"/>
    <p:sldId id="287" r:id="rId31"/>
    <p:sldId id="299" r:id="rId32"/>
    <p:sldId id="333" r:id="rId33"/>
    <p:sldId id="334" r:id="rId34"/>
    <p:sldId id="309" r:id="rId35"/>
    <p:sldId id="339" r:id="rId36"/>
    <p:sldId id="335" r:id="rId37"/>
    <p:sldId id="338" r:id="rId38"/>
    <p:sldId id="340" r:id="rId39"/>
    <p:sldId id="305" r:id="rId40"/>
    <p:sldId id="270" r:id="rId41"/>
    <p:sldId id="300" r:id="rId42"/>
    <p:sldId id="344" r:id="rId43"/>
    <p:sldId id="306" r:id="rId44"/>
    <p:sldId id="307" r:id="rId45"/>
    <p:sldId id="308" r:id="rId46"/>
    <p:sldId id="345" r:id="rId47"/>
    <p:sldId id="346" r:id="rId48"/>
    <p:sldId id="352" r:id="rId49"/>
    <p:sldId id="313" r:id="rId50"/>
    <p:sldId id="314" r:id="rId51"/>
    <p:sldId id="315" r:id="rId52"/>
    <p:sldId id="316" r:id="rId53"/>
    <p:sldId id="317" r:id="rId54"/>
    <p:sldId id="310" r:id="rId55"/>
    <p:sldId id="312" r:id="rId56"/>
    <p:sldId id="318" r:id="rId57"/>
    <p:sldId id="319" r:id="rId58"/>
    <p:sldId id="320" r:id="rId59"/>
    <p:sldId id="322" r:id="rId60"/>
    <p:sldId id="324" r:id="rId61"/>
    <p:sldId id="325" r:id="rId62"/>
    <p:sldId id="342" r:id="rId63"/>
    <p:sldId id="341" r:id="rId64"/>
    <p:sldId id="349" r:id="rId65"/>
    <p:sldId id="347" r:id="rId66"/>
    <p:sldId id="348" r:id="rId67"/>
    <p:sldId id="350" r:id="rId6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25" autoAdjust="0"/>
    <p:restoredTop sz="79568" autoAdjust="0"/>
  </p:normalViewPr>
  <p:slideViewPr>
    <p:cSldViewPr>
      <p:cViewPr>
        <p:scale>
          <a:sx n="75" d="100"/>
          <a:sy n="75" d="100"/>
        </p:scale>
        <p:origin x="-816" y="-34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2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image" Target="../media/image6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532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7168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32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32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532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CA0114F5-9C39-4DD6-A259-6D0BBBF3BB6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p:spPr>
        <p:txBody>
          <a:bodyPr/>
          <a:lstStyle/>
          <a:p>
            <a:pPr>
              <a:lnSpc>
                <a:spcPct val="90000"/>
              </a:lnSpc>
            </a:pPr>
            <a:r>
              <a:rPr lang="en-US" sz="2400" smtClean="0"/>
              <a:t>Latin for </a:t>
            </a:r>
            <a:r>
              <a:rPr lang="ja-JP" altLang="en-US" sz="2400" smtClean="0">
                <a:latin typeface="Arial" charset="0"/>
              </a:rPr>
              <a:t>“</a:t>
            </a:r>
            <a:r>
              <a:rPr lang="en-US" sz="2400" smtClean="0"/>
              <a:t>slimy liquid</a:t>
            </a:r>
            <a:r>
              <a:rPr lang="ja-JP" altLang="en-US" sz="2400" smtClean="0">
                <a:latin typeface="Arial" charset="0"/>
              </a:rPr>
              <a:t>”</a:t>
            </a:r>
            <a:r>
              <a:rPr lang="en-US" sz="2400" smtClean="0"/>
              <a:t> or </a:t>
            </a:r>
            <a:r>
              <a:rPr lang="ja-JP" altLang="en-US" sz="2400" smtClean="0">
                <a:latin typeface="Arial" charset="0"/>
              </a:rPr>
              <a:t>“</a:t>
            </a:r>
            <a:r>
              <a:rPr lang="en-US" sz="2400" smtClean="0"/>
              <a:t>poison</a:t>
            </a:r>
            <a:r>
              <a:rPr lang="ja-JP" altLang="en-US" sz="2400" smtClean="0">
                <a:latin typeface="Arial" charset="0"/>
              </a:rPr>
              <a:t>”</a:t>
            </a:r>
            <a:endParaRPr lang="en-US" sz="2400" smtClean="0"/>
          </a:p>
          <a:p>
            <a:pPr>
              <a:lnSpc>
                <a:spcPct val="90000"/>
              </a:lnSpc>
            </a:pPr>
            <a:endParaRPr lang="en-US" sz="2400" smtClean="0"/>
          </a:p>
          <a:p>
            <a:pPr>
              <a:lnSpc>
                <a:spcPct val="90000"/>
              </a:lnSpc>
            </a:pPr>
            <a:r>
              <a:rPr lang="en-US" sz="2400" smtClean="0"/>
              <a:t>Definition of a virus</a:t>
            </a:r>
          </a:p>
          <a:p>
            <a:pPr lvl="1">
              <a:lnSpc>
                <a:spcPct val="90000"/>
              </a:lnSpc>
            </a:pPr>
            <a:r>
              <a:rPr lang="en-US" sz="2400" smtClean="0"/>
              <a:t>Infectious particle composed of genetic information in form of DNA or RNA</a:t>
            </a:r>
          </a:p>
          <a:p>
            <a:pPr lvl="1">
              <a:lnSpc>
                <a:spcPct val="90000"/>
              </a:lnSpc>
            </a:pPr>
            <a:r>
              <a:rPr lang="en-US" sz="2400" smtClean="0"/>
              <a:t>Protected by a shell/coat made from proteins</a:t>
            </a:r>
          </a:p>
          <a:p>
            <a:pPr lvl="1">
              <a:lnSpc>
                <a:spcPct val="90000"/>
              </a:lnSpc>
            </a:pPr>
            <a:r>
              <a:rPr lang="en-US" sz="2400" smtClean="0"/>
              <a:t>Envelope made from lipids/cholesterol </a:t>
            </a:r>
          </a:p>
          <a:p>
            <a:pPr lvl="1">
              <a:lnSpc>
                <a:spcPct val="90000"/>
              </a:lnSpc>
            </a:pPr>
            <a:endParaRPr lang="en-US" sz="2400" smtClean="0"/>
          </a:p>
          <a:p>
            <a:pPr>
              <a:lnSpc>
                <a:spcPct val="90000"/>
              </a:lnSpc>
            </a:pPr>
            <a:r>
              <a:rPr lang="en-US" sz="2400" smtClean="0"/>
              <a:t>Cause of many infections</a:t>
            </a:r>
          </a:p>
          <a:p>
            <a:pPr>
              <a:lnSpc>
                <a:spcPct val="90000"/>
              </a:lnSpc>
            </a:pPr>
            <a:endParaRPr lang="en-US" sz="2400" smtClean="0"/>
          </a:p>
          <a:p>
            <a:pPr>
              <a:lnSpc>
                <a:spcPct val="90000"/>
              </a:lnSpc>
            </a:pPr>
            <a:r>
              <a:rPr lang="en-US" sz="2400" smtClean="0"/>
              <a:t>Dependent on the cells of the host to survive and replicate</a:t>
            </a:r>
          </a:p>
          <a:p>
            <a:pPr lvl="1">
              <a:lnSpc>
                <a:spcPct val="90000"/>
              </a:lnSpc>
            </a:pPr>
            <a:r>
              <a:rPr lang="en-US" sz="2400" smtClean="0"/>
              <a:t>Takes over the cell</a:t>
            </a:r>
            <a:r>
              <a:rPr lang="ja-JP" altLang="en-US" sz="2400" smtClean="0">
                <a:latin typeface="Arial" charset="0"/>
              </a:rPr>
              <a:t>’</a:t>
            </a:r>
            <a:r>
              <a:rPr lang="en-US" sz="2400" smtClean="0"/>
              <a:t>s machinery to successfully replicate </a:t>
            </a:r>
          </a:p>
          <a:p>
            <a:endParaRPr lang="en-US" smtClean="0"/>
          </a:p>
        </p:txBody>
      </p:sp>
      <p:sp>
        <p:nvSpPr>
          <p:cNvPr id="72708" name="Slide Number Placeholder 3"/>
          <p:cNvSpPr>
            <a:spLocks noGrp="1"/>
          </p:cNvSpPr>
          <p:nvPr>
            <p:ph type="sldNum" sz="quarter" idx="5"/>
          </p:nvPr>
        </p:nvSpPr>
        <p:spPr>
          <a:noFill/>
          <a:ln>
            <a:miter lim="800000"/>
            <a:headEnd/>
            <a:tailEnd/>
          </a:ln>
        </p:spPr>
        <p:txBody>
          <a:bodyPr/>
          <a:lstStyle/>
          <a:p>
            <a:fld id="{67F2C4B2-7F86-4834-B9EE-CA7758C66895}"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p:spPr>
        <p:txBody>
          <a:bodyPr/>
          <a:lstStyle/>
          <a:p>
            <a:pPr eaLnBrk="1" hangingPunct="1">
              <a:spcBef>
                <a:spcPct val="0"/>
              </a:spcBef>
            </a:pPr>
            <a:r>
              <a:rPr lang="en-US" smtClean="0"/>
              <a:t>In a healthy Hiv-neg gut there is lots of CD4 and CD8 cells and intact mucosa, bacteria are contained within the lumen. In chronic HIV, loss of mucosal cells and profound delpletion of CD4 cells and those that remainare infect with HIV. What ensues is loss of integrity of the gut and bacterial translocation. This in turns leads to systemic inflammation and imflammatory response that is thought to lead to chrinic immune activation and immune sydregulation in ppl with HIV</a:t>
            </a:r>
          </a:p>
          <a:p>
            <a:pPr eaLnBrk="1" hangingPunct="1">
              <a:spcBef>
                <a:spcPct val="0"/>
              </a:spcBef>
            </a:pPr>
            <a:endParaRPr lang="en-US" smtClean="0"/>
          </a:p>
          <a:p>
            <a:pPr eaLnBrk="1" hangingPunct="1">
              <a:spcBef>
                <a:spcPct val="0"/>
              </a:spcBef>
            </a:pPr>
            <a:r>
              <a:rPr lang="en-US" smtClean="0"/>
              <a:t>HIV-associated damage to the GI tract. (</a:t>
            </a:r>
            <a:r>
              <a:rPr lang="en-US" b="1" smtClean="0"/>
              <a:t>a</a:t>
            </a:r>
            <a:r>
              <a:rPr lang="en-US" smtClean="0"/>
              <a:t>) A healthy GI tract with villi, crypts, macrophages, dendritic cells, maintenance of the epithelial barrier, T cells, B cells, and luminal defensin peptides. (</a:t>
            </a:r>
            <a:r>
              <a:rPr lang="en-US" b="1" smtClean="0"/>
              <a:t>b</a:t>
            </a:r>
            <a:r>
              <a:rPr lang="en-US" smtClean="0"/>
              <a:t>) A chronically HIV-infected GI tract with (1) blunted villi, (2) crypt hyperplasia, (3) damage to the epithelial barrier with enterocyte apoptosis, (4) decreased luminal defensin, (5) massive CD4 T-cell depletion, (6) high frequencies of infected CD4 T cells with release of virions, (7) microbial translocation, and (8) increased permeability.</a:t>
            </a:r>
          </a:p>
          <a:p>
            <a:pPr eaLnBrk="1" hangingPunct="1">
              <a:spcBef>
                <a:spcPct val="0"/>
              </a:spcBef>
            </a:pPr>
            <a:endParaRPr lang="en-US" smtClean="0"/>
          </a:p>
        </p:txBody>
      </p:sp>
      <p:sp>
        <p:nvSpPr>
          <p:cNvPr id="81924" name="Slide Number Placeholder 3"/>
          <p:cNvSpPr>
            <a:spLocks noGrp="1"/>
          </p:cNvSpPr>
          <p:nvPr>
            <p:ph type="sldNum" sz="quarter" idx="5"/>
          </p:nvPr>
        </p:nvSpPr>
        <p:spPr>
          <a:noFill/>
          <a:ln>
            <a:miter lim="800000"/>
            <a:headEnd/>
            <a:tailEnd/>
          </a:ln>
        </p:spPr>
        <p:txBody>
          <a:bodyPr/>
          <a:lstStyle/>
          <a:p>
            <a:fld id="{5CFA5AF7-6C05-4ABD-83AB-7844F30A30B3}" type="slidenum">
              <a:rPr lang="en-US" smtClean="0"/>
              <a:pPr/>
              <a:t>26</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p:spPr>
        <p:txBody>
          <a:bodyPr/>
          <a:lstStyle/>
          <a:p>
            <a:r>
              <a:rPr lang="en-US" smtClean="0"/>
              <a:t>Guidelines that changed in 2009. most recent in 2011</a:t>
            </a:r>
          </a:p>
          <a:p>
            <a:r>
              <a:rPr lang="en-US" smtClean="0"/>
              <a:t>Anybody below 350. Anybody with OI or AIDS defining malignancy, pregnancy, chronic hep B bc therapies overlap and rx of hep B alone can lead to resistance wrt hiv treatment</a:t>
            </a:r>
          </a:p>
          <a:p>
            <a:r>
              <a:rPr lang="en-US" smtClean="0"/>
              <a:t>Hiv assoc nephropathy because kidneycan be a viral reservoir and hivan is virally mediated and rx leading to viral suppression leads to imrpov of renal fxn</a:t>
            </a:r>
          </a:p>
          <a:p>
            <a:r>
              <a:rPr lang="en-US" smtClean="0"/>
              <a:t>Most would rx less than 500 – controversy among dhhs panel members whether to say strongly or moderately recommend. We see lot od co-morbidiites subst abuse that we like to control</a:t>
            </a:r>
          </a:p>
          <a:p>
            <a:r>
              <a:rPr lang="en-US" smtClean="0"/>
              <a:t>Panel also split on point of treating everyone for HIV – we are not there yet because of resources and pt acceptability and need to take ART for life</a:t>
            </a:r>
          </a:p>
          <a:p>
            <a:endParaRPr lang="en-US" smtClean="0"/>
          </a:p>
        </p:txBody>
      </p:sp>
      <p:sp>
        <p:nvSpPr>
          <p:cNvPr id="82948" name="Slide Number Placeholder 3"/>
          <p:cNvSpPr>
            <a:spLocks noGrp="1"/>
          </p:cNvSpPr>
          <p:nvPr>
            <p:ph type="sldNum" sz="quarter" idx="5"/>
          </p:nvPr>
        </p:nvSpPr>
        <p:spPr>
          <a:noFill/>
          <a:ln>
            <a:miter lim="800000"/>
            <a:headEnd/>
            <a:tailEnd/>
          </a:ln>
        </p:spPr>
        <p:txBody>
          <a:bodyPr/>
          <a:lstStyle/>
          <a:p>
            <a:fld id="{16916C55-332F-4E67-B3E1-59BF4C6F12C5}" type="slidenum">
              <a:rPr lang="en-US" smtClean="0"/>
              <a:pPr/>
              <a:t>27</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p:spPr>
        <p:txBody>
          <a:bodyPr/>
          <a:lstStyle/>
          <a:p>
            <a:r>
              <a:rPr lang="en-US" smtClean="0"/>
              <a:t>If HIV were humans it would take under 17 hours to go from 0 population to the current world population of 6.94 billion.</a:t>
            </a:r>
          </a:p>
        </p:txBody>
      </p:sp>
      <p:sp>
        <p:nvSpPr>
          <p:cNvPr id="83972" name="Slide Number Placeholder 3"/>
          <p:cNvSpPr>
            <a:spLocks noGrp="1"/>
          </p:cNvSpPr>
          <p:nvPr>
            <p:ph type="sldNum" sz="quarter" idx="5"/>
          </p:nvPr>
        </p:nvSpPr>
        <p:spPr>
          <a:noFill/>
          <a:ln>
            <a:miter lim="800000"/>
            <a:headEnd/>
            <a:tailEnd/>
          </a:ln>
        </p:spPr>
        <p:txBody>
          <a:bodyPr/>
          <a:lstStyle/>
          <a:p>
            <a:fld id="{74586662-9404-4AE2-9242-3C180FD80FB2}" type="slidenum">
              <a:rPr lang="en-US" smtClean="0"/>
              <a:pPr/>
              <a:t>29</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a:noFill/>
          <a:ln>
            <a:miter lim="800000"/>
            <a:headEnd/>
            <a:tailEnd/>
          </a:ln>
        </p:spPr>
        <p:txBody>
          <a:bodyPr/>
          <a:lstStyle/>
          <a:p>
            <a:r>
              <a:rPr lang="en-US" smtClean="0"/>
              <a:t>Detels - Epidemiology of AIDS</a:t>
            </a:r>
          </a:p>
        </p:txBody>
      </p:sp>
      <p:sp>
        <p:nvSpPr>
          <p:cNvPr id="84995" name="Rectangle 4"/>
          <p:cNvSpPr>
            <a:spLocks noGrp="1" noChangeArrowheads="1"/>
          </p:cNvSpPr>
          <p:nvPr>
            <p:ph type="ftr" sz="quarter" idx="4"/>
          </p:nvPr>
        </p:nvSpPr>
        <p:spPr>
          <a:noFill/>
          <a:ln>
            <a:miter lim="800000"/>
            <a:headEnd/>
            <a:tailEnd/>
          </a:ln>
        </p:spPr>
        <p:txBody>
          <a:bodyPr/>
          <a:lstStyle/>
          <a:p>
            <a:r>
              <a:rPr lang="en-US" smtClean="0"/>
              <a:t>Epi 227 - 30 March, 2011</a:t>
            </a:r>
          </a:p>
        </p:txBody>
      </p:sp>
      <p:sp>
        <p:nvSpPr>
          <p:cNvPr id="84996" name="Rectangle 5"/>
          <p:cNvSpPr>
            <a:spLocks noGrp="1" noChangeArrowheads="1"/>
          </p:cNvSpPr>
          <p:nvPr>
            <p:ph type="sldNum" sz="quarter" idx="5"/>
          </p:nvPr>
        </p:nvSpPr>
        <p:spPr>
          <a:noFill/>
          <a:ln>
            <a:miter lim="800000"/>
            <a:headEnd/>
            <a:tailEnd/>
          </a:ln>
        </p:spPr>
        <p:txBody>
          <a:bodyPr/>
          <a:lstStyle/>
          <a:p>
            <a:fld id="{E18E482F-369C-443D-AF5E-4E032BEF6C95}" type="slidenum">
              <a:rPr lang="en-US" smtClean="0"/>
              <a:pPr/>
              <a:t>35</a:t>
            </a:fld>
            <a:endParaRPr lang="en-US" smtClean="0"/>
          </a:p>
        </p:txBody>
      </p:sp>
      <p:sp>
        <p:nvSpPr>
          <p:cNvPr id="84997" name="Rectangle 2"/>
          <p:cNvSpPr>
            <a:spLocks noGrp="1" noRot="1" noChangeAspect="1" noChangeArrowheads="1" noTextEdit="1"/>
          </p:cNvSpPr>
          <p:nvPr>
            <p:ph type="sldImg"/>
          </p:nvPr>
        </p:nvSpPr>
        <p:spPr>
          <a:ln/>
        </p:spPr>
      </p:sp>
      <p:sp>
        <p:nvSpPr>
          <p:cNvPr id="8499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a:noFill/>
          <a:ln>
            <a:miter lim="800000"/>
            <a:headEnd/>
            <a:tailEnd/>
          </a:ln>
        </p:spPr>
        <p:txBody>
          <a:bodyPr/>
          <a:lstStyle/>
          <a:p>
            <a:r>
              <a:rPr lang="en-US" smtClean="0"/>
              <a:t>Detels - Epidemiology of AIDS</a:t>
            </a:r>
          </a:p>
        </p:txBody>
      </p:sp>
      <p:sp>
        <p:nvSpPr>
          <p:cNvPr id="86019" name="Rectangle 4"/>
          <p:cNvSpPr>
            <a:spLocks noGrp="1" noChangeArrowheads="1"/>
          </p:cNvSpPr>
          <p:nvPr>
            <p:ph type="ftr" sz="quarter" idx="4"/>
          </p:nvPr>
        </p:nvSpPr>
        <p:spPr>
          <a:noFill/>
          <a:ln>
            <a:miter lim="800000"/>
            <a:headEnd/>
            <a:tailEnd/>
          </a:ln>
        </p:spPr>
        <p:txBody>
          <a:bodyPr/>
          <a:lstStyle/>
          <a:p>
            <a:r>
              <a:rPr lang="en-US" smtClean="0"/>
              <a:t>Epi 227 - 30 March, 2011</a:t>
            </a:r>
          </a:p>
        </p:txBody>
      </p:sp>
      <p:sp>
        <p:nvSpPr>
          <p:cNvPr id="86020" name="Rectangle 5"/>
          <p:cNvSpPr>
            <a:spLocks noGrp="1" noChangeArrowheads="1"/>
          </p:cNvSpPr>
          <p:nvPr>
            <p:ph type="sldNum" sz="quarter" idx="5"/>
          </p:nvPr>
        </p:nvSpPr>
        <p:spPr>
          <a:noFill/>
          <a:ln>
            <a:miter lim="800000"/>
            <a:headEnd/>
            <a:tailEnd/>
          </a:ln>
        </p:spPr>
        <p:txBody>
          <a:bodyPr/>
          <a:lstStyle/>
          <a:p>
            <a:fld id="{CB04A0DD-8F9D-42F5-88C4-E0A96A473936}" type="slidenum">
              <a:rPr lang="en-US" smtClean="0"/>
              <a:pPr/>
              <a:t>36</a:t>
            </a:fld>
            <a:endParaRPr lang="en-US" smtClean="0"/>
          </a:p>
        </p:txBody>
      </p:sp>
      <p:sp>
        <p:nvSpPr>
          <p:cNvPr id="86021" name="Rectangle 2"/>
          <p:cNvSpPr>
            <a:spLocks noGrp="1" noRot="1" noChangeAspect="1" noChangeArrowheads="1" noTextEdit="1"/>
          </p:cNvSpPr>
          <p:nvPr>
            <p:ph type="sldImg"/>
          </p:nvPr>
        </p:nvSpPr>
        <p:spPr>
          <a:ln/>
        </p:spPr>
      </p:sp>
      <p:sp>
        <p:nvSpPr>
          <p:cNvPr id="8602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a:noFill/>
          <a:ln>
            <a:miter lim="800000"/>
            <a:headEnd/>
            <a:tailEnd/>
          </a:ln>
        </p:spPr>
        <p:txBody>
          <a:bodyPr/>
          <a:lstStyle/>
          <a:p>
            <a:r>
              <a:rPr lang="en-US" smtClean="0"/>
              <a:t>Detels - Epidemiology of AIDS</a:t>
            </a:r>
          </a:p>
        </p:txBody>
      </p:sp>
      <p:sp>
        <p:nvSpPr>
          <p:cNvPr id="87043" name="Rectangle 4"/>
          <p:cNvSpPr>
            <a:spLocks noGrp="1" noChangeArrowheads="1"/>
          </p:cNvSpPr>
          <p:nvPr>
            <p:ph type="ftr" sz="quarter" idx="4"/>
          </p:nvPr>
        </p:nvSpPr>
        <p:spPr>
          <a:noFill/>
          <a:ln>
            <a:miter lim="800000"/>
            <a:headEnd/>
            <a:tailEnd/>
          </a:ln>
        </p:spPr>
        <p:txBody>
          <a:bodyPr/>
          <a:lstStyle/>
          <a:p>
            <a:r>
              <a:rPr lang="en-US" smtClean="0"/>
              <a:t>Epi 227 - 30 March, 2011</a:t>
            </a:r>
          </a:p>
        </p:txBody>
      </p:sp>
      <p:sp>
        <p:nvSpPr>
          <p:cNvPr id="87044" name="Rectangle 5"/>
          <p:cNvSpPr>
            <a:spLocks noGrp="1" noChangeArrowheads="1"/>
          </p:cNvSpPr>
          <p:nvPr>
            <p:ph type="sldNum" sz="quarter" idx="5"/>
          </p:nvPr>
        </p:nvSpPr>
        <p:spPr>
          <a:noFill/>
          <a:ln>
            <a:miter lim="800000"/>
            <a:headEnd/>
            <a:tailEnd/>
          </a:ln>
        </p:spPr>
        <p:txBody>
          <a:bodyPr/>
          <a:lstStyle/>
          <a:p>
            <a:fld id="{2CFAC0FA-A98C-4842-84ED-802AC0E3C414}" type="slidenum">
              <a:rPr lang="en-US" smtClean="0"/>
              <a:pPr/>
              <a:t>37</a:t>
            </a:fld>
            <a:endParaRPr lang="en-US" smtClean="0"/>
          </a:p>
        </p:txBody>
      </p:sp>
      <p:sp>
        <p:nvSpPr>
          <p:cNvPr id="87045" name="Rectangle 2"/>
          <p:cNvSpPr>
            <a:spLocks noGrp="1" noRot="1" noChangeAspect="1" noChangeArrowheads="1" noTextEdit="1"/>
          </p:cNvSpPr>
          <p:nvPr>
            <p:ph type="sldImg"/>
          </p:nvPr>
        </p:nvSpPr>
        <p:spPr>
          <a:ln/>
        </p:spPr>
      </p:sp>
      <p:sp>
        <p:nvSpPr>
          <p:cNvPr id="87046" name="Rectangle 3"/>
          <p:cNvSpPr>
            <a:spLocks noGrp="1" noChangeArrowheads="1"/>
          </p:cNvSpPr>
          <p:nvPr>
            <p:ph type="body" idx="1"/>
          </p:nvPr>
        </p:nvSpPr>
        <p:spPr>
          <a:xfrm>
            <a:off x="684213" y="4343400"/>
            <a:ext cx="5489575" cy="4114800"/>
          </a:xfrm>
          <a:noFill/>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a:noFill/>
          <a:ln>
            <a:miter lim="800000"/>
            <a:headEnd/>
            <a:tailEnd/>
          </a:ln>
        </p:spPr>
        <p:txBody>
          <a:bodyPr/>
          <a:lstStyle/>
          <a:p>
            <a:r>
              <a:rPr lang="en-US" smtClean="0"/>
              <a:t>Detels - Epidemiology of AIDS</a:t>
            </a:r>
          </a:p>
        </p:txBody>
      </p:sp>
      <p:sp>
        <p:nvSpPr>
          <p:cNvPr id="88067" name="Rectangle 4"/>
          <p:cNvSpPr>
            <a:spLocks noGrp="1" noChangeArrowheads="1"/>
          </p:cNvSpPr>
          <p:nvPr>
            <p:ph type="ftr" sz="quarter" idx="4"/>
          </p:nvPr>
        </p:nvSpPr>
        <p:spPr>
          <a:noFill/>
          <a:ln>
            <a:miter lim="800000"/>
            <a:headEnd/>
            <a:tailEnd/>
          </a:ln>
        </p:spPr>
        <p:txBody>
          <a:bodyPr/>
          <a:lstStyle/>
          <a:p>
            <a:r>
              <a:rPr lang="en-US" smtClean="0"/>
              <a:t>Epi 227 - 30 March, 2011</a:t>
            </a:r>
          </a:p>
        </p:txBody>
      </p:sp>
      <p:sp>
        <p:nvSpPr>
          <p:cNvPr id="88068" name="Rectangle 5"/>
          <p:cNvSpPr>
            <a:spLocks noGrp="1" noChangeArrowheads="1"/>
          </p:cNvSpPr>
          <p:nvPr>
            <p:ph type="sldNum" sz="quarter" idx="5"/>
          </p:nvPr>
        </p:nvSpPr>
        <p:spPr>
          <a:noFill/>
          <a:ln>
            <a:miter lim="800000"/>
            <a:headEnd/>
            <a:tailEnd/>
          </a:ln>
        </p:spPr>
        <p:txBody>
          <a:bodyPr/>
          <a:lstStyle/>
          <a:p>
            <a:fld id="{C78EEBD5-A13C-4158-B62A-89A59747646F}" type="slidenum">
              <a:rPr lang="en-US" smtClean="0"/>
              <a:pPr/>
              <a:t>38</a:t>
            </a:fld>
            <a:endParaRPr lang="en-US" smtClean="0"/>
          </a:p>
        </p:txBody>
      </p:sp>
      <p:sp>
        <p:nvSpPr>
          <p:cNvPr id="88069" name="Rectangle 2"/>
          <p:cNvSpPr>
            <a:spLocks noGrp="1" noRot="1" noChangeAspect="1" noChangeArrowheads="1" noTextEdit="1"/>
          </p:cNvSpPr>
          <p:nvPr>
            <p:ph type="sldImg"/>
          </p:nvPr>
        </p:nvSpPr>
        <p:spPr>
          <a:ln/>
        </p:spPr>
      </p:sp>
      <p:sp>
        <p:nvSpPr>
          <p:cNvPr id="8807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miter lim="800000"/>
            <a:headEnd/>
            <a:tailEnd/>
          </a:ln>
        </p:spPr>
        <p:txBody>
          <a:bodyPr/>
          <a:lstStyle/>
          <a:p>
            <a:fld id="{F296805B-2FF3-46D9-BB58-297FC43CBA49}" type="slidenum">
              <a:rPr lang="en-US" smtClean="0"/>
              <a:pPr/>
              <a:t>46</a:t>
            </a:fld>
            <a:endParaRPr lang="en-US" smtClean="0"/>
          </a:p>
        </p:txBody>
      </p:sp>
      <p:sp>
        <p:nvSpPr>
          <p:cNvPr id="89091" name="Rectangle 2"/>
          <p:cNvSpPr>
            <a:spLocks noGrp="1" noRot="1" noChangeAspect="1" noChangeArrowheads="1" noTextEdit="1"/>
          </p:cNvSpPr>
          <p:nvPr>
            <p:ph type="sldImg"/>
          </p:nvPr>
        </p:nvSpPr>
        <p:spPr>
          <a:xfrm>
            <a:off x="1144588" y="685800"/>
            <a:ext cx="4572000" cy="3429000"/>
          </a:xfrm>
          <a:ln/>
        </p:spPr>
      </p:sp>
      <p:sp>
        <p:nvSpPr>
          <p:cNvPr id="89092" name="Rectangle 3"/>
          <p:cNvSpPr>
            <a:spLocks noGrp="1" noChangeArrowheads="1"/>
          </p:cNvSpPr>
          <p:nvPr>
            <p:ph type="body" idx="1"/>
          </p:nvPr>
        </p:nvSpPr>
        <p:spPr>
          <a:xfrm>
            <a:off x="687388" y="4344988"/>
            <a:ext cx="4875212" cy="3511550"/>
          </a:xfrm>
          <a:noFill/>
        </p:spPr>
        <p:txBody>
          <a:bodyPr/>
          <a:lstStyle/>
          <a:p>
            <a:r>
              <a:rPr lang="en-US" sz="1400" smtClean="0"/>
              <a:t>Diagnosis impacts transmission: KNOWING ONE’S STATUS MAKES A DIFFERENCE</a:t>
            </a:r>
          </a:p>
          <a:p>
            <a:endParaRPr lang="en-US" sz="1400" smtClean="0"/>
          </a:p>
          <a:p>
            <a:r>
              <a:rPr lang="en-US" sz="1400" smtClean="0"/>
              <a:t>It is estimated that sexual transmission accounts for 32,000 of the 40,000 new infections each year.</a:t>
            </a:r>
          </a:p>
          <a:p>
            <a:endParaRPr lang="en-US" sz="1400" smtClean="0"/>
          </a:p>
          <a:p>
            <a:r>
              <a:rPr lang="en-US" sz="1400" smtClean="0"/>
              <a:t>Conservative estimates based on the changes in behavior observed once people find out they are infected with HIV indicate that the 25% of people who are unaware that they are infected account for at least 54%, and potentially as much as 70%, of the new sexually transmitted infections each year.  The transmission rate among those who don’t know they are infected is 3.5 times higher than for people who know about their HIV infection.</a:t>
            </a:r>
          </a:p>
          <a:p>
            <a:endParaRPr lang="en-US" sz="1400" smtClean="0"/>
          </a:p>
          <a:p>
            <a:r>
              <a:rPr lang="en-US" sz="1400" b="1" smtClean="0"/>
              <a:t>The importance of getting these individuals tested and into care that includes both treatment and prevention interventions is critical.</a:t>
            </a:r>
          </a:p>
          <a:p>
            <a:endParaRPr lang="en-US" sz="14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p:spPr>
        <p:txBody>
          <a:bodyPr/>
          <a:lstStyle/>
          <a:p>
            <a:r>
              <a:rPr lang="en-US" smtClean="0"/>
              <a:t>This is an old study now that showed that the higher the vl, the higher the risk of transmisison – this was in hetero couples; </a:t>
            </a:r>
          </a:p>
          <a:p>
            <a:r>
              <a:rPr lang="en-US" smtClean="0"/>
              <a:t>In that study: Mean (+SE) Rate of Heterosexual Transmission of HIV-1 among 415 Couples, According to the Sex and the Serum HIV-1</a:t>
            </a:r>
          </a:p>
          <a:p>
            <a:r>
              <a:rPr lang="en-US" smtClean="0"/>
              <a:t>RNA Level of the HIV-1–Positive Partner. At base line, among the 415 couples, 228 male partners and 187 female partners were HIV-1–positive. The limit of detection of the assay was 400 HIV-1 RNA copies per milliliter. For partners with fewer than 400 HIV-1 RNA copies per milliliter, there were zero transmissions.</a:t>
            </a:r>
          </a:p>
          <a:p>
            <a:endParaRPr lang="en-US" smtClean="0"/>
          </a:p>
          <a:p>
            <a:endParaRPr lang="en-US" smtClean="0"/>
          </a:p>
          <a:p>
            <a:endParaRPr lang="en-US" smtClean="0"/>
          </a:p>
          <a:p>
            <a:r>
              <a:rPr lang="en-US" smtClean="0"/>
              <a:t>more recently lancet 2010 study connie celum: 92% reduction of transmission to seronegative partner in serodoscordant couples</a:t>
            </a:r>
          </a:p>
          <a:p>
            <a:r>
              <a:rPr lang="en-US" smtClean="0"/>
              <a:t>	post ART  initiation: HIV seroincidence 0.39</a:t>
            </a:r>
          </a:p>
          <a:p>
            <a:r>
              <a:rPr lang="en-US" smtClean="0"/>
              <a:t>There was only one linked transmission</a:t>
            </a:r>
          </a:p>
          <a:p>
            <a:r>
              <a:rPr lang="en-US" smtClean="0"/>
              <a:t>ON no ART: hiv seroincidence was 2.23 and there were 102 linked transmissions</a:t>
            </a:r>
          </a:p>
        </p:txBody>
      </p:sp>
      <p:sp>
        <p:nvSpPr>
          <p:cNvPr id="90116" name="Slide Number Placeholder 3"/>
          <p:cNvSpPr>
            <a:spLocks noGrp="1"/>
          </p:cNvSpPr>
          <p:nvPr>
            <p:ph type="sldNum" sz="quarter" idx="5"/>
          </p:nvPr>
        </p:nvSpPr>
        <p:spPr>
          <a:noFill/>
          <a:ln>
            <a:miter lim="800000"/>
            <a:headEnd/>
            <a:tailEnd/>
          </a:ln>
        </p:spPr>
        <p:txBody>
          <a:bodyPr/>
          <a:lstStyle/>
          <a:p>
            <a:fld id="{ED390072-0D33-4538-90AD-10C195CC7E3F}" type="slidenum">
              <a:rPr lang="en-US" smtClean="0"/>
              <a:pPr/>
              <a:t>47</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miter lim="800000"/>
            <a:headEnd/>
            <a:tailEnd/>
          </a:ln>
        </p:spPr>
        <p:txBody>
          <a:bodyPr/>
          <a:lstStyle/>
          <a:p>
            <a:pPr eaLnBrk="1" hangingPunct="1"/>
            <a:fld id="{7878607B-6544-43E2-9A72-CAC615C96DCF}" type="slidenum">
              <a:rPr lang="en-US" smtClean="0">
                <a:latin typeface="Calibri" pitchFamily="34" charset="0"/>
              </a:rPr>
              <a:pPr eaLnBrk="1" hangingPunct="1"/>
              <a:t>51</a:t>
            </a:fld>
            <a:endParaRPr lang="en-US" smtClean="0">
              <a:latin typeface="Calibri" pitchFamily="34" charset="0"/>
            </a:endParaRPr>
          </a:p>
        </p:txBody>
      </p:sp>
      <p:sp>
        <p:nvSpPr>
          <p:cNvPr id="91139" name="Rectangle 2"/>
          <p:cNvSpPr>
            <a:spLocks noGrp="1" noRot="1" noChangeAspect="1" noChangeArrowheads="1" noTextEdit="1"/>
          </p:cNvSpPr>
          <p:nvPr>
            <p:ph type="sldImg"/>
          </p:nvPr>
        </p:nvSpPr>
        <p:spPr>
          <a:xfrm>
            <a:off x="1144588" y="685800"/>
            <a:ext cx="4572000" cy="3429000"/>
          </a:xfrm>
          <a:ln/>
        </p:spPr>
      </p:sp>
      <p:sp>
        <p:nvSpPr>
          <p:cNvPr id="91140" name="Rectangle 3"/>
          <p:cNvSpPr>
            <a:spLocks noGrp="1" noChangeArrowheads="1"/>
          </p:cNvSpPr>
          <p:nvPr>
            <p:ph type="body" idx="1"/>
          </p:nvPr>
        </p:nvSpPr>
        <p:spPr>
          <a:xfrm>
            <a:off x="914400" y="4344988"/>
            <a:ext cx="5029200" cy="4114800"/>
          </a:xfrm>
          <a:noFill/>
        </p:spPr>
        <p:txBody>
          <a:bodyPr/>
          <a:lstStyle/>
          <a:p>
            <a:pPr eaLnBrk="1" hangingPunct="1">
              <a:spcBef>
                <a:spcPct val="0"/>
              </a:spcBef>
            </a:pPr>
            <a:r>
              <a:rPr lang="en-US" smtClean="0"/>
              <a:t>During the 18th, 19th and early 20th century, ID were the major cause of M&amp;M.  This table presents….for some common ID for which we have vaccines, of varying efficacy.  </a:t>
            </a:r>
          </a:p>
          <a:p>
            <a:pPr eaLnBrk="1" hangingPunct="1">
              <a:spcBef>
                <a:spcPct val="0"/>
              </a:spcBef>
            </a:pPr>
            <a:endParaRPr lang="en-US" smtClean="0"/>
          </a:p>
          <a:p>
            <a:pPr eaLnBrk="1" hangingPunct="1">
              <a:spcBef>
                <a:spcPct val="0"/>
              </a:spcBef>
            </a:pPr>
            <a:r>
              <a:rPr lang="en-US" smtClean="0"/>
              <a:t>In 1900, mortality rates ranged from 200 per 100,000 pop for influenza and pneumonia to 12 for pertussis.  By 1970, only influenza and pneumonia were associated with mortality rates over 3 per 100,000.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p:spPr>
        <p:txBody>
          <a:bodyPr/>
          <a:lstStyle/>
          <a:p>
            <a:r>
              <a:rPr lang="en-US" smtClean="0"/>
              <a:t>Nanometer: one billionth of a meter</a:t>
            </a:r>
          </a:p>
        </p:txBody>
      </p:sp>
      <p:sp>
        <p:nvSpPr>
          <p:cNvPr id="73732" name="Slide Number Placeholder 3"/>
          <p:cNvSpPr>
            <a:spLocks noGrp="1"/>
          </p:cNvSpPr>
          <p:nvPr>
            <p:ph type="sldNum" sz="quarter" idx="5"/>
          </p:nvPr>
        </p:nvSpPr>
        <p:spPr>
          <a:noFill/>
          <a:ln>
            <a:miter lim="800000"/>
            <a:headEnd/>
            <a:tailEnd/>
          </a:ln>
        </p:spPr>
        <p:txBody>
          <a:bodyPr/>
          <a:lstStyle/>
          <a:p>
            <a:fld id="{9DEC6A2C-0F24-4BCC-AB41-9605522855ED}" type="slidenum">
              <a:rPr lang="en-US" smtClean="0"/>
              <a:pPr/>
              <a:t>3</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miter lim="800000"/>
            <a:headEnd/>
            <a:tailEnd/>
          </a:ln>
        </p:spPr>
        <p:txBody>
          <a:bodyPr/>
          <a:lstStyle/>
          <a:p>
            <a:pPr eaLnBrk="1" hangingPunct="1"/>
            <a:fld id="{7D952F60-630F-44AB-8E9B-4CB59EC247C1}" type="slidenum">
              <a:rPr lang="en-US" smtClean="0">
                <a:latin typeface="Calibri" pitchFamily="34" charset="0"/>
              </a:rPr>
              <a:pPr eaLnBrk="1" hangingPunct="1"/>
              <a:t>52</a:t>
            </a:fld>
            <a:endParaRPr lang="en-US" smtClean="0">
              <a:latin typeface="Calibri" pitchFamily="34"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spcBef>
                <a:spcPct val="0"/>
              </a:spcBef>
            </a:pPr>
            <a:r>
              <a:rPr lang="en-US" smtClean="0"/>
              <a:t>The new trial of the VRC vaccine regimen is only one piece of the HVTN’s research agenda. The HVTN’s research includes many trials and many key research topics.</a:t>
            </a:r>
          </a:p>
          <a:p>
            <a:pPr eaLnBrk="1" hangingPunct="1">
              <a:spcBef>
                <a:spcPct val="0"/>
              </a:spcBef>
            </a:pPr>
            <a:r>
              <a:rPr lang="en-US" smtClean="0"/>
              <a:t>Trials of other vaccine concepts will continue to be developed and implemented. HVTN 073, 077, 205, 905, 906/907, 404 and 802 have either opened recently or are planned to open within the next six months. The HVTN will continue its research, dedicated to the dream of a day on which we have an effective HIV vaccine for everyone. And as these pictures remind us, it took 47 years to find a polio vaccine!</a:t>
            </a:r>
          </a:p>
          <a:p>
            <a:pPr eaLnBrk="1" hangingPunct="1">
              <a:spcBef>
                <a:spcPct val="0"/>
              </a:spcBef>
              <a:buFont typeface="Symbol" pitchFamily="18" charset="2"/>
              <a:buChar char=""/>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miter lim="800000"/>
            <a:headEnd/>
            <a:tailEnd/>
          </a:ln>
        </p:spPr>
        <p:txBody>
          <a:bodyPr/>
          <a:lstStyle/>
          <a:p>
            <a:pPr eaLnBrk="1" hangingPunct="1"/>
            <a:fld id="{CA31953E-A24A-41A7-A92A-92EA40F64F3C}" type="slidenum">
              <a:rPr lang="en-US" smtClean="0">
                <a:latin typeface="Calibri" pitchFamily="34" charset="0"/>
              </a:rPr>
              <a:pPr eaLnBrk="1" hangingPunct="1"/>
              <a:t>53</a:t>
            </a:fld>
            <a:endParaRPr lang="en-US" smtClean="0">
              <a:latin typeface="Calibri" pitchFamily="34" charset="0"/>
            </a:endParaRPr>
          </a:p>
        </p:txBody>
      </p:sp>
      <p:sp>
        <p:nvSpPr>
          <p:cNvPr id="93187" name="Rectangle 2"/>
          <p:cNvSpPr>
            <a:spLocks noGrp="1" noRot="1" noChangeAspect="1" noChangeArrowheads="1" noTextEdit="1"/>
          </p:cNvSpPr>
          <p:nvPr>
            <p:ph type="sldImg"/>
          </p:nvPr>
        </p:nvSpPr>
        <p:spPr>
          <a:xfrm>
            <a:off x="1144588" y="685800"/>
            <a:ext cx="4570412" cy="3427413"/>
          </a:xfrm>
          <a:ln/>
        </p:spPr>
      </p:sp>
      <p:sp>
        <p:nvSpPr>
          <p:cNvPr id="93188" name="Rectangle 3"/>
          <p:cNvSpPr>
            <a:spLocks noGrp="1" noChangeArrowheads="1"/>
          </p:cNvSpPr>
          <p:nvPr>
            <p:ph type="body" idx="1"/>
          </p:nvPr>
        </p:nvSpPr>
        <p:spPr>
          <a:xfrm>
            <a:off x="914400" y="4344988"/>
            <a:ext cx="5029200" cy="4114800"/>
          </a:xfrm>
          <a:noFill/>
        </p:spPr>
        <p:txBody>
          <a:bodyPr/>
          <a:lstStyle/>
          <a:p>
            <a:pPr eaLnBrk="1" hangingPunct="1">
              <a:spcBef>
                <a:spcPct val="0"/>
              </a:spcBef>
            </a:pPr>
            <a:r>
              <a:rPr lang="en-US" sz="1400" smtClean="0"/>
              <a:t>Read slide.</a:t>
            </a:r>
            <a:endParaRPr lang="en-US" smtClean="0"/>
          </a:p>
          <a:p>
            <a:pPr eaLnBrk="1" hangingPunct="1">
              <a:spcBef>
                <a:spcPct val="0"/>
              </a:spcBef>
            </a:pPr>
            <a:endParaRPr lang="en-US" smtClean="0"/>
          </a:p>
          <a:p>
            <a:pPr eaLnBrk="1" hangingPunct="1">
              <a:spcBef>
                <a:spcPct val="0"/>
              </a:spcBef>
            </a:pPr>
            <a:r>
              <a:rPr lang="en-US" smtClean="0"/>
              <a:t>Just to put things in perspective, the timeline for vaccine development for existing vaccines is demonstrated here.  Based on the time it has taken to develop a vaccine for other illnesses, the search for an HIV vaccine is running at about the same pace.  I might mention at this point that all of these vaccines were developed and licensed only through volunteer participation in clinical trials.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p:spPr>
        <p:txBody>
          <a:bodyPr/>
          <a:lstStyle/>
          <a:p>
            <a:pPr eaLnBrk="1" hangingPunct="1">
              <a:spcBef>
                <a:spcPct val="0"/>
              </a:spcBef>
            </a:pPr>
            <a:endParaRPr lang="en-US" smtClean="0"/>
          </a:p>
        </p:txBody>
      </p:sp>
      <p:sp>
        <p:nvSpPr>
          <p:cNvPr id="94212" name="Slide Number Placeholder 3"/>
          <p:cNvSpPr>
            <a:spLocks noGrp="1"/>
          </p:cNvSpPr>
          <p:nvPr>
            <p:ph type="sldNum" sz="quarter" idx="5"/>
          </p:nvPr>
        </p:nvSpPr>
        <p:spPr>
          <a:noFill/>
          <a:ln>
            <a:miter lim="800000"/>
            <a:headEnd/>
            <a:tailEnd/>
          </a:ln>
        </p:spPr>
        <p:txBody>
          <a:bodyPr/>
          <a:lstStyle/>
          <a:p>
            <a:fld id="{0C1D36CF-CA0A-468B-9DDD-5C398AD8EC1B}" type="slidenum">
              <a:rPr lang="en-US" smtClean="0"/>
              <a:pPr/>
              <a:t>54</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miter lim="800000"/>
            <a:headEnd/>
            <a:tailEnd/>
          </a:ln>
        </p:spPr>
        <p:txBody>
          <a:bodyPr/>
          <a:lstStyle/>
          <a:p>
            <a:pPr eaLnBrk="1" hangingPunct="1"/>
            <a:fld id="{27940772-DB84-418F-AF37-42262603BD00}" type="slidenum">
              <a:rPr lang="en-US" smtClean="0">
                <a:latin typeface="Calibri" pitchFamily="34" charset="0"/>
              </a:rPr>
              <a:pPr eaLnBrk="1" hangingPunct="1"/>
              <a:t>56</a:t>
            </a:fld>
            <a:endParaRPr lang="en-US" smtClean="0">
              <a:latin typeface="Calibri" pitchFamily="34"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p:spPr>
        <p:txBody>
          <a:bodyPr/>
          <a:lstStyle/>
          <a:p>
            <a:pPr eaLnBrk="1" hangingPunct="1">
              <a:spcBef>
                <a:spcPct val="0"/>
              </a:spcBef>
            </a:pPr>
            <a:endParaRPr lang="en-US" smtClean="0"/>
          </a:p>
        </p:txBody>
      </p:sp>
      <p:sp>
        <p:nvSpPr>
          <p:cNvPr id="96260" name="Slide Number Placeholder 3"/>
          <p:cNvSpPr>
            <a:spLocks noGrp="1"/>
          </p:cNvSpPr>
          <p:nvPr>
            <p:ph type="sldNum" sz="quarter" idx="5"/>
          </p:nvPr>
        </p:nvSpPr>
        <p:spPr>
          <a:noFill/>
          <a:ln>
            <a:miter lim="800000"/>
            <a:headEnd/>
            <a:tailEnd/>
          </a:ln>
        </p:spPr>
        <p:txBody>
          <a:bodyPr/>
          <a:lstStyle/>
          <a:p>
            <a:pPr eaLnBrk="1" hangingPunct="1"/>
            <a:fld id="{D87AFF06-4E94-41A6-A989-D6F5181C7053}" type="slidenum">
              <a:rPr lang="en-US" smtClean="0">
                <a:latin typeface="Calibri" pitchFamily="34" charset="0"/>
              </a:rPr>
              <a:pPr eaLnBrk="1" hangingPunct="1"/>
              <a:t>62</a:t>
            </a:fld>
            <a:endParaRPr lang="en-US" smtClean="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a:noFill/>
          <a:ln>
            <a:miter lim="800000"/>
            <a:headEnd/>
            <a:tailEnd/>
          </a:ln>
        </p:spPr>
        <p:txBody>
          <a:bodyPr/>
          <a:lstStyle/>
          <a:p>
            <a:r>
              <a:rPr lang="en-US" smtClean="0"/>
              <a:t>Detels - Epidemiology of AIDS</a:t>
            </a:r>
          </a:p>
        </p:txBody>
      </p:sp>
      <p:sp>
        <p:nvSpPr>
          <p:cNvPr id="97283" name="Rectangle 4"/>
          <p:cNvSpPr>
            <a:spLocks noGrp="1" noChangeArrowheads="1"/>
          </p:cNvSpPr>
          <p:nvPr>
            <p:ph type="ftr" sz="quarter" idx="4"/>
          </p:nvPr>
        </p:nvSpPr>
        <p:spPr>
          <a:noFill/>
          <a:ln>
            <a:miter lim="800000"/>
            <a:headEnd/>
            <a:tailEnd/>
          </a:ln>
        </p:spPr>
        <p:txBody>
          <a:bodyPr/>
          <a:lstStyle/>
          <a:p>
            <a:r>
              <a:rPr lang="en-US" smtClean="0"/>
              <a:t>Epi 227 - 30 March, 2011</a:t>
            </a:r>
          </a:p>
        </p:txBody>
      </p:sp>
      <p:sp>
        <p:nvSpPr>
          <p:cNvPr id="97284" name="Rectangle 5"/>
          <p:cNvSpPr>
            <a:spLocks noGrp="1" noChangeArrowheads="1"/>
          </p:cNvSpPr>
          <p:nvPr>
            <p:ph type="sldNum" sz="quarter" idx="5"/>
          </p:nvPr>
        </p:nvSpPr>
        <p:spPr>
          <a:noFill/>
          <a:ln>
            <a:miter lim="800000"/>
            <a:headEnd/>
            <a:tailEnd/>
          </a:ln>
        </p:spPr>
        <p:txBody>
          <a:bodyPr/>
          <a:lstStyle/>
          <a:p>
            <a:fld id="{A2B7780A-2356-41A5-A6DC-EC37958EA8DC}" type="slidenum">
              <a:rPr lang="en-US" smtClean="0"/>
              <a:pPr/>
              <a:t>65</a:t>
            </a:fld>
            <a:endParaRPr lang="en-US" smtClean="0"/>
          </a:p>
        </p:txBody>
      </p:sp>
      <p:sp>
        <p:nvSpPr>
          <p:cNvPr id="97285" name="Rectangle 2"/>
          <p:cNvSpPr>
            <a:spLocks noGrp="1" noRot="1" noChangeAspect="1" noChangeArrowheads="1" noTextEdit="1"/>
          </p:cNvSpPr>
          <p:nvPr>
            <p:ph type="sldImg"/>
          </p:nvPr>
        </p:nvSpPr>
        <p:spPr>
          <a:ln/>
        </p:spPr>
      </p:sp>
      <p:sp>
        <p:nvSpPr>
          <p:cNvPr id="9728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hdr" sz="quarter"/>
          </p:nvPr>
        </p:nvSpPr>
        <p:spPr>
          <a:noFill/>
          <a:ln>
            <a:miter lim="800000"/>
            <a:headEnd/>
            <a:tailEnd/>
          </a:ln>
        </p:spPr>
        <p:txBody>
          <a:bodyPr/>
          <a:lstStyle/>
          <a:p>
            <a:r>
              <a:rPr lang="en-US" smtClean="0"/>
              <a:t>Detels - Epidemiology of AIDS</a:t>
            </a:r>
          </a:p>
        </p:txBody>
      </p:sp>
      <p:sp>
        <p:nvSpPr>
          <p:cNvPr id="98307" name="Rectangle 4"/>
          <p:cNvSpPr>
            <a:spLocks noGrp="1" noChangeArrowheads="1"/>
          </p:cNvSpPr>
          <p:nvPr>
            <p:ph type="ftr" sz="quarter" idx="4"/>
          </p:nvPr>
        </p:nvSpPr>
        <p:spPr>
          <a:noFill/>
          <a:ln>
            <a:miter lim="800000"/>
            <a:headEnd/>
            <a:tailEnd/>
          </a:ln>
        </p:spPr>
        <p:txBody>
          <a:bodyPr/>
          <a:lstStyle/>
          <a:p>
            <a:r>
              <a:rPr lang="en-US" smtClean="0"/>
              <a:t>Epi 227 - 30 March, 2011</a:t>
            </a:r>
          </a:p>
        </p:txBody>
      </p:sp>
      <p:sp>
        <p:nvSpPr>
          <p:cNvPr id="98308" name="Rectangle 5"/>
          <p:cNvSpPr>
            <a:spLocks noGrp="1" noChangeArrowheads="1"/>
          </p:cNvSpPr>
          <p:nvPr>
            <p:ph type="sldNum" sz="quarter" idx="5"/>
          </p:nvPr>
        </p:nvSpPr>
        <p:spPr>
          <a:noFill/>
          <a:ln>
            <a:miter lim="800000"/>
            <a:headEnd/>
            <a:tailEnd/>
          </a:ln>
        </p:spPr>
        <p:txBody>
          <a:bodyPr/>
          <a:lstStyle/>
          <a:p>
            <a:fld id="{80B0F83A-7D50-4D9F-ACD1-0347FBE2390F}" type="slidenum">
              <a:rPr lang="en-US" smtClean="0"/>
              <a:pPr/>
              <a:t>66</a:t>
            </a:fld>
            <a:endParaRPr lang="en-US" smtClean="0"/>
          </a:p>
        </p:txBody>
      </p:sp>
      <p:sp>
        <p:nvSpPr>
          <p:cNvPr id="98309" name="Rectangle 2"/>
          <p:cNvSpPr>
            <a:spLocks noGrp="1" noRot="1" noChangeAspect="1" noChangeArrowheads="1" noTextEdit="1"/>
          </p:cNvSpPr>
          <p:nvPr>
            <p:ph type="sldImg"/>
          </p:nvPr>
        </p:nvSpPr>
        <p:spPr>
          <a:ln/>
        </p:spPr>
      </p:sp>
      <p:sp>
        <p:nvSpPr>
          <p:cNvPr id="9831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p:spPr>
        <p:txBody>
          <a:bodyPr/>
          <a:lstStyle/>
          <a:p>
            <a:endParaRPr lang="en-US" smtClean="0"/>
          </a:p>
        </p:txBody>
      </p:sp>
      <p:sp>
        <p:nvSpPr>
          <p:cNvPr id="74756" name="Slide Number Placeholder 3"/>
          <p:cNvSpPr>
            <a:spLocks noGrp="1"/>
          </p:cNvSpPr>
          <p:nvPr>
            <p:ph type="sldNum" sz="quarter" idx="5"/>
          </p:nvPr>
        </p:nvSpPr>
        <p:spPr>
          <a:noFill/>
          <a:ln>
            <a:miter lim="800000"/>
            <a:headEnd/>
            <a:tailEnd/>
          </a:ln>
        </p:spPr>
        <p:txBody>
          <a:bodyPr/>
          <a:lstStyle/>
          <a:p>
            <a:fld id="{8C443B0E-FB41-4525-B50C-0866E736C433}" type="slidenum">
              <a:rPr lang="en-US" smtClean="0"/>
              <a:pPr/>
              <a:t>9</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p:spPr>
        <p:txBody>
          <a:bodyPr/>
          <a:lstStyle/>
          <a:p>
            <a:pPr eaLnBrk="1" hangingPunct="1">
              <a:spcBef>
                <a:spcPct val="0"/>
              </a:spcBef>
            </a:pPr>
            <a:endParaRPr lang="en-US" smtClean="0"/>
          </a:p>
        </p:txBody>
      </p:sp>
      <p:sp>
        <p:nvSpPr>
          <p:cNvPr id="75780" name="Slide Number Placeholder 3"/>
          <p:cNvSpPr>
            <a:spLocks noGrp="1"/>
          </p:cNvSpPr>
          <p:nvPr>
            <p:ph type="sldNum" sz="quarter" idx="5"/>
          </p:nvPr>
        </p:nvSpPr>
        <p:spPr>
          <a:noFill/>
          <a:ln>
            <a:miter lim="800000"/>
            <a:headEnd/>
            <a:tailEnd/>
          </a:ln>
        </p:spPr>
        <p:txBody>
          <a:bodyPr/>
          <a:lstStyle/>
          <a:p>
            <a:fld id="{D33D5E61-6271-4FB3-828A-D80CBB277BF0}" type="slidenum">
              <a:rPr lang="en-US" smtClean="0"/>
              <a:pPr/>
              <a:t>17</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p:spPr>
        <p:txBody>
          <a:bodyPr/>
          <a:lstStyle/>
          <a:p>
            <a:r>
              <a:rPr lang="en-US" smtClean="0"/>
              <a:t>The attractiveness of atripla rest not only in its once daily dosing</a:t>
            </a:r>
          </a:p>
          <a:p>
            <a:r>
              <a:rPr lang="en-US" smtClean="0"/>
              <a:t>Protease based inhibitors are potent and durable and have higher barrier to resistance, but the larger pill burden and concern about metabolic side effects dissuaded us away from that regimen</a:t>
            </a:r>
          </a:p>
          <a:p>
            <a:r>
              <a:rPr lang="en-US" smtClean="0"/>
              <a:t>Raltegravir is a great option but it is a twice daily dosing</a:t>
            </a:r>
          </a:p>
        </p:txBody>
      </p:sp>
      <p:sp>
        <p:nvSpPr>
          <p:cNvPr id="76804" name="Slide Number Placeholder 3"/>
          <p:cNvSpPr>
            <a:spLocks noGrp="1"/>
          </p:cNvSpPr>
          <p:nvPr>
            <p:ph type="sldNum" sz="quarter" idx="5"/>
          </p:nvPr>
        </p:nvSpPr>
        <p:spPr>
          <a:noFill/>
          <a:ln>
            <a:miter lim="800000"/>
            <a:headEnd/>
            <a:tailEnd/>
          </a:ln>
        </p:spPr>
        <p:txBody>
          <a:bodyPr/>
          <a:lstStyle/>
          <a:p>
            <a:fld id="{9B66A3E4-B86D-401C-9288-094919C3E111}" type="slidenum">
              <a:rPr lang="en-US" smtClean="0"/>
              <a:pPr/>
              <a:t>18</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p:spPr>
        <p:txBody>
          <a:bodyPr/>
          <a:lstStyle/>
          <a:p>
            <a:endParaRPr lang="en-US" smtClean="0"/>
          </a:p>
        </p:txBody>
      </p:sp>
      <p:sp>
        <p:nvSpPr>
          <p:cNvPr id="77828" name="Slide Number Placeholder 3"/>
          <p:cNvSpPr>
            <a:spLocks noGrp="1"/>
          </p:cNvSpPr>
          <p:nvPr>
            <p:ph type="sldNum" sz="quarter" idx="5"/>
          </p:nvPr>
        </p:nvSpPr>
        <p:spPr>
          <a:noFill/>
          <a:ln>
            <a:miter lim="800000"/>
            <a:headEnd/>
            <a:tailEnd/>
          </a:ln>
        </p:spPr>
        <p:txBody>
          <a:bodyPr/>
          <a:lstStyle/>
          <a:p>
            <a:fld id="{DCC6E191-F849-4AA4-B8F6-8FED28B91263}" type="slidenum">
              <a:rPr lang="en-US" smtClean="0"/>
              <a:pPr/>
              <a:t>19</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p:spPr>
        <p:txBody>
          <a:bodyPr/>
          <a:lstStyle/>
          <a:p>
            <a:pPr eaLnBrk="1" hangingPunct="1">
              <a:spcBef>
                <a:spcPct val="0"/>
              </a:spcBef>
            </a:pPr>
            <a:endParaRPr lang="en-US" smtClean="0"/>
          </a:p>
        </p:txBody>
      </p:sp>
      <p:sp>
        <p:nvSpPr>
          <p:cNvPr id="78852" name="Slide Number Placeholder 3"/>
          <p:cNvSpPr>
            <a:spLocks noGrp="1"/>
          </p:cNvSpPr>
          <p:nvPr>
            <p:ph type="sldNum" sz="quarter" idx="5"/>
          </p:nvPr>
        </p:nvSpPr>
        <p:spPr>
          <a:noFill/>
          <a:ln>
            <a:miter lim="800000"/>
            <a:headEnd/>
            <a:tailEnd/>
          </a:ln>
        </p:spPr>
        <p:txBody>
          <a:bodyPr/>
          <a:lstStyle/>
          <a:p>
            <a:pPr eaLnBrk="1" hangingPunct="1"/>
            <a:fld id="{9F5FF9E3-D526-4046-A8C7-0E67DE15AEE6}" type="slidenum">
              <a:rPr lang="en-US" smtClean="0">
                <a:latin typeface="Calibri" pitchFamily="34" charset="0"/>
              </a:rPr>
              <a:pPr eaLnBrk="1" hangingPunct="1"/>
              <a:t>22</a:t>
            </a:fld>
            <a:endParaRPr lang="en-US"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p:spPr>
        <p:txBody>
          <a:bodyPr/>
          <a:lstStyle/>
          <a:p>
            <a:endParaRPr lang="en-US" smtClean="0"/>
          </a:p>
        </p:txBody>
      </p:sp>
      <p:sp>
        <p:nvSpPr>
          <p:cNvPr id="79876" name="Slide Number Placeholder 3"/>
          <p:cNvSpPr>
            <a:spLocks noGrp="1"/>
          </p:cNvSpPr>
          <p:nvPr>
            <p:ph type="sldNum" sz="quarter" idx="5"/>
          </p:nvPr>
        </p:nvSpPr>
        <p:spPr>
          <a:noFill/>
          <a:ln>
            <a:miter lim="800000"/>
            <a:headEnd/>
            <a:tailEnd/>
          </a:ln>
        </p:spPr>
        <p:txBody>
          <a:bodyPr/>
          <a:lstStyle/>
          <a:p>
            <a:fld id="{DDC60303-EA35-4DC3-B765-EA11223A8096}" type="slidenum">
              <a:rPr lang="en-US" smtClean="0"/>
              <a:pPr/>
              <a:t>23</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p:spPr>
        <p:txBody>
          <a:bodyPr/>
          <a:lstStyle/>
          <a:p>
            <a:r>
              <a:rPr lang="en-US" smtClean="0"/>
              <a:t>Patient’s disease stage: Symptomatic status. CD4 cell count. Plasma HIV-1 RNA level</a:t>
            </a:r>
          </a:p>
          <a:p>
            <a:r>
              <a:rPr lang="en-US" smtClean="0"/>
              <a:t>Patient’s commitment to therapy</a:t>
            </a:r>
          </a:p>
          <a:p>
            <a:endParaRPr lang="en-US" smtClean="0"/>
          </a:p>
          <a:p>
            <a:r>
              <a:rPr lang="en-US" smtClean="0"/>
              <a:t>Philosophy of treatment</a:t>
            </a:r>
          </a:p>
          <a:p>
            <a:pPr lvl="1"/>
            <a:r>
              <a:rPr lang="en-US" smtClean="0"/>
              <a:t>Pros and cons of ‘early’ intervention</a:t>
            </a:r>
          </a:p>
          <a:p>
            <a:pPr lvl="1"/>
            <a:endParaRPr lang="en-US" smtClean="0"/>
          </a:p>
          <a:p>
            <a:pPr lvl="1"/>
            <a:r>
              <a:rPr lang="en-US" smtClean="0"/>
              <a:t>Pros of early: </a:t>
            </a:r>
          </a:p>
          <a:p>
            <a:r>
              <a:rPr lang="en-US" sz="2000" smtClean="0"/>
              <a:t>Pathogenesis of disease: preserve HIV directed CTL</a:t>
            </a:r>
          </a:p>
          <a:p>
            <a:r>
              <a:rPr lang="en-US" sz="2000" smtClean="0"/>
              <a:t>Greater likelihood of viral suppression</a:t>
            </a:r>
          </a:p>
          <a:p>
            <a:r>
              <a:rPr lang="en-US" sz="2000" smtClean="0"/>
              <a:t>Greater potential for immune preservation and earlier, more complete immune restoration</a:t>
            </a:r>
          </a:p>
          <a:p>
            <a:r>
              <a:rPr lang="en-US" sz="2000" smtClean="0"/>
              <a:t>?Diminished HIV transmission in population</a:t>
            </a:r>
          </a:p>
          <a:p>
            <a:r>
              <a:rPr lang="en-US" sz="2000" smtClean="0"/>
              <a:t>?Long-term clinical benefit</a:t>
            </a:r>
          </a:p>
          <a:p>
            <a:pPr lvl="1"/>
            <a:endParaRPr lang="en-US" smtClean="0"/>
          </a:p>
          <a:p>
            <a:pPr lvl="1"/>
            <a:r>
              <a:rPr lang="en-US" smtClean="0"/>
              <a:t>Should we save Rx for later? What about those 5% of individuals who never progress – are we subjecting them to unnecessary Rx – how can we identify those who don’t need treatment?</a:t>
            </a:r>
          </a:p>
          <a:p>
            <a:pPr lvl="1"/>
            <a:endParaRPr lang="en-US" smtClean="0"/>
          </a:p>
          <a:p>
            <a:pPr lvl="1"/>
            <a:r>
              <a:rPr lang="en-US" smtClean="0"/>
              <a:t>What was the impetus for early treatment, rationale for early Rx: one of the important data was a study </a:t>
            </a:r>
          </a:p>
          <a:p>
            <a:endParaRPr lang="en-US" smtClean="0"/>
          </a:p>
        </p:txBody>
      </p:sp>
      <p:sp>
        <p:nvSpPr>
          <p:cNvPr id="80900" name="Slide Number Placeholder 3"/>
          <p:cNvSpPr>
            <a:spLocks noGrp="1"/>
          </p:cNvSpPr>
          <p:nvPr>
            <p:ph type="sldNum" sz="quarter" idx="5"/>
          </p:nvPr>
        </p:nvSpPr>
        <p:spPr>
          <a:noFill/>
          <a:ln>
            <a:miter lim="800000"/>
            <a:headEnd/>
            <a:tailEnd/>
          </a:ln>
        </p:spPr>
        <p:txBody>
          <a:bodyPr/>
          <a:lstStyle/>
          <a:p>
            <a:fld id="{5AA225BE-6B0F-4AA1-9B56-9D0A11EFAF50}" type="slidenum">
              <a:rPr lang="en-US" smtClean="0"/>
              <a:pPr/>
              <a:t>24</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0E3572-DEF2-4A5F-8FB3-F1E99809A97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6147AD0-DAA5-4A25-ADB5-121EF2708C3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86C5E3E-4B8B-4D52-9BEF-0BAB6B56504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23926D79-97D5-4EE7-88E5-E48C8B5F7A6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53CC473-35B5-4410-8C09-308B4AA65422}"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1"/>
            <a:ext cx="8229600" cy="4525963"/>
          </a:xfrm>
        </p:spPr>
        <p:txBody>
          <a:bodyPr rtlCol="0">
            <a:normAutofit/>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CF010F-C884-4A36-8EED-E2301281ECD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7924800" y="6400800"/>
            <a:ext cx="5334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fld id="{3FB829F7-FFF4-4651-8C0C-396D0981942E}" type="slidenum">
              <a:rPr lang="en-US"/>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D498F9-43FF-45B0-90A5-1A95FF2D950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9F5080-4933-49BC-BD0F-386D1540DD6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0A47A5-4E0A-4131-8E49-6490146CF4C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A7DCCB0-47C4-4CBC-9E13-7E5C4E02D79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F23D296-5D14-4469-8ABB-929D467941CF}"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DA9C328-F074-46D0-B115-49162675497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651A260-41B0-47E8-82C7-95641CFDE5D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4E9E717-E870-4576-8F73-7EF70268D45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500A40C-A167-4D01-8B1B-578B8B9ACF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2.bp.blogspot.com/_vlq7cyvmkd4/SggTrEAvYkI/AAAAAAAAAB4/CTw6dBYFeeE/s400/atripla299.jpg"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 Id="rId9"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em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gapminder.org/worl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image" Target="../media/image52.jpeg"/><Relationship Id="rId1" Type="http://schemas.openxmlformats.org/officeDocument/2006/relationships/slideLayout" Target="../slideLayouts/slideLayout13.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47.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6.xml"/><Relationship Id="rId4" Type="http://schemas.openxmlformats.org/officeDocument/2006/relationships/image" Target="../media/image69.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71.jpeg"/><Relationship Id="rId4" Type="http://schemas.openxmlformats.org/officeDocument/2006/relationships/hyperlink" Target="http://www.umw.edu/hisa/resources/Student%20Projects/McCreedy/students.umw.edu/_lmccr9sd/poliovaccine/images.html"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jpeg"/><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2263775"/>
            <a:ext cx="7772400" cy="1470025"/>
          </a:xfrm>
        </p:spPr>
        <p:txBody>
          <a:bodyPr/>
          <a:lstStyle/>
          <a:p>
            <a:pPr eaLnBrk="1" hangingPunct="1"/>
            <a:r>
              <a:rPr lang="en-US" sz="5400" smtClean="0">
                <a:solidFill>
                  <a:srgbClr val="C00000"/>
                </a:solidFill>
              </a:rPr>
              <a:t>HIV in Flux</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8"/>
          <p:cNvSpPr>
            <a:spLocks noGrp="1" noChangeArrowheads="1"/>
          </p:cNvSpPr>
          <p:nvPr>
            <p:ph type="title"/>
          </p:nvPr>
        </p:nvSpPr>
        <p:spPr/>
        <p:txBody>
          <a:bodyPr/>
          <a:lstStyle/>
          <a:p>
            <a:pPr eaLnBrk="1" hangingPunct="1"/>
            <a:r>
              <a:rPr lang="en-US" smtClean="0">
                <a:solidFill>
                  <a:srgbClr val="C00000"/>
                </a:solidFill>
              </a:rPr>
              <a:t>Entering and leaving</a:t>
            </a:r>
          </a:p>
        </p:txBody>
      </p:sp>
      <p:pic>
        <p:nvPicPr>
          <p:cNvPr id="12291" name="Picture 7" descr="koch9_2"/>
          <p:cNvPicPr>
            <a:picLocks noChangeAspect="1" noChangeArrowheads="1"/>
          </p:cNvPicPr>
          <p:nvPr>
            <p:ph sz="half" idx="2"/>
          </p:nvPr>
        </p:nvPicPr>
        <p:blipFill>
          <a:blip r:embed="rId2" cstate="print"/>
          <a:srcRect/>
          <a:stretch>
            <a:fillRect/>
          </a:stretch>
        </p:blipFill>
        <p:spPr>
          <a:xfrm>
            <a:off x="4495800" y="2209800"/>
            <a:ext cx="4038600" cy="3030538"/>
          </a:xfrm>
          <a:noFill/>
        </p:spPr>
      </p:pic>
      <p:pic>
        <p:nvPicPr>
          <p:cNvPr id="12292" name="Picture 12" descr="Transmission electron microscope image of lymphocyte yielding HIV"/>
          <p:cNvPicPr>
            <a:picLocks noChangeAspect="1" noChangeArrowheads="1"/>
          </p:cNvPicPr>
          <p:nvPr>
            <p:ph sz="half" idx="1"/>
          </p:nvPr>
        </p:nvPicPr>
        <p:blipFill>
          <a:blip r:embed="rId3" cstate="print"/>
          <a:srcRect/>
          <a:stretch>
            <a:fillRect/>
          </a:stretch>
        </p:blipFill>
        <p:spPr>
          <a:xfrm>
            <a:off x="762000" y="2209800"/>
            <a:ext cx="2971800" cy="2971800"/>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solidFill>
                  <a:srgbClr val="C00000"/>
                </a:solidFill>
              </a:rPr>
              <a:t>How does HIV make you sick ?</a:t>
            </a:r>
          </a:p>
        </p:txBody>
      </p:sp>
      <p:sp>
        <p:nvSpPr>
          <p:cNvPr id="13315" name="Rectangle 3"/>
          <p:cNvSpPr>
            <a:spLocks noGrp="1" noChangeArrowheads="1"/>
          </p:cNvSpPr>
          <p:nvPr>
            <p:ph type="body" idx="1"/>
          </p:nvPr>
        </p:nvSpPr>
        <p:spPr>
          <a:xfrm>
            <a:off x="685800" y="1981200"/>
            <a:ext cx="3581400" cy="4114800"/>
          </a:xfrm>
        </p:spPr>
        <p:txBody>
          <a:bodyPr/>
          <a:lstStyle/>
          <a:p>
            <a:pPr eaLnBrk="1" hangingPunct="1"/>
            <a:r>
              <a:rPr lang="en-US" sz="2000" smtClean="0"/>
              <a:t>Directly</a:t>
            </a:r>
          </a:p>
          <a:p>
            <a:pPr lvl="1" eaLnBrk="1" hangingPunct="1"/>
            <a:r>
              <a:rPr lang="en-US" sz="2000" smtClean="0"/>
              <a:t>Acute HIV syndrome: like a bad flu</a:t>
            </a:r>
          </a:p>
          <a:p>
            <a:pPr lvl="1" eaLnBrk="1" hangingPunct="1"/>
            <a:r>
              <a:rPr lang="en-US" sz="2000" smtClean="0"/>
              <a:t>HIV dementia: memory loss</a:t>
            </a:r>
          </a:p>
          <a:p>
            <a:pPr lvl="1" eaLnBrk="1" hangingPunct="1"/>
            <a:r>
              <a:rPr lang="en-US" sz="2000" smtClean="0"/>
              <a:t>HIV wasting syndrome</a:t>
            </a:r>
          </a:p>
          <a:p>
            <a:pPr lvl="1" eaLnBrk="1" hangingPunct="1"/>
            <a:r>
              <a:rPr lang="en-US" sz="2000" smtClean="0"/>
              <a:t>HIV nephropathy: kidney disease</a:t>
            </a:r>
          </a:p>
          <a:p>
            <a:pPr lvl="1" eaLnBrk="1" hangingPunct="1"/>
            <a:r>
              <a:rPr lang="en-US" sz="2000" smtClean="0"/>
              <a:t>HIV retinopathy</a:t>
            </a:r>
          </a:p>
          <a:p>
            <a:pPr eaLnBrk="1" hangingPunct="1"/>
            <a:endParaRPr lang="en-US" sz="2000" smtClean="0"/>
          </a:p>
          <a:p>
            <a:pPr eaLnBrk="1" hangingPunct="1"/>
            <a:endParaRPr lang="en-US" sz="2000" smtClean="0"/>
          </a:p>
        </p:txBody>
      </p:sp>
      <p:sp>
        <p:nvSpPr>
          <p:cNvPr id="13316" name="Rectangle 4"/>
          <p:cNvSpPr>
            <a:spLocks noChangeArrowheads="1"/>
          </p:cNvSpPr>
          <p:nvPr/>
        </p:nvSpPr>
        <p:spPr bwMode="auto">
          <a:xfrm>
            <a:off x="4800600" y="2057400"/>
            <a:ext cx="3581400" cy="4114800"/>
          </a:xfrm>
          <a:prstGeom prst="rect">
            <a:avLst/>
          </a:prstGeom>
          <a:noFill/>
          <a:ln w="9525">
            <a:noFill/>
            <a:miter lim="800000"/>
            <a:headEnd/>
            <a:tailEnd/>
          </a:ln>
          <a:effectLst/>
        </p:spPr>
        <p:txBody>
          <a:bodyPr/>
          <a:lstStyle/>
          <a:p>
            <a:pPr marL="342900" indent="-342900">
              <a:spcBef>
                <a:spcPct val="20000"/>
              </a:spcBef>
              <a:buFontTx/>
              <a:buChar char="•"/>
            </a:pPr>
            <a:r>
              <a:rPr lang="en-US" sz="2000"/>
              <a:t>Indirectly</a:t>
            </a:r>
          </a:p>
          <a:p>
            <a:pPr marL="742950" lvl="1" indent="-285750">
              <a:spcBef>
                <a:spcPct val="20000"/>
              </a:spcBef>
              <a:buFontTx/>
              <a:buChar char="–"/>
            </a:pPr>
            <a:r>
              <a:rPr lang="en-US" sz="1800"/>
              <a:t>Pneumonia</a:t>
            </a:r>
          </a:p>
          <a:p>
            <a:pPr marL="742950" lvl="1" indent="-285750">
              <a:spcBef>
                <a:spcPct val="20000"/>
              </a:spcBef>
              <a:buFontTx/>
              <a:buChar char="–"/>
            </a:pPr>
            <a:r>
              <a:rPr lang="en-US" sz="1800"/>
              <a:t>Tuberculosis</a:t>
            </a:r>
          </a:p>
          <a:p>
            <a:pPr marL="742950" lvl="1" indent="-285750">
              <a:spcBef>
                <a:spcPct val="20000"/>
              </a:spcBef>
              <a:buFontTx/>
              <a:buChar char="–"/>
            </a:pPr>
            <a:r>
              <a:rPr lang="en-US" sz="1800"/>
              <a:t>Fungal infection in mouth/esophagus</a:t>
            </a:r>
          </a:p>
          <a:p>
            <a:pPr marL="742950" lvl="1" indent="-285750">
              <a:spcBef>
                <a:spcPct val="20000"/>
              </a:spcBef>
              <a:buFontTx/>
              <a:buChar char="–"/>
            </a:pPr>
            <a:r>
              <a:rPr lang="en-US" sz="1800"/>
              <a:t>Kaposi sarcoma</a:t>
            </a:r>
          </a:p>
          <a:p>
            <a:pPr marL="742950" lvl="1" indent="-285750">
              <a:spcBef>
                <a:spcPct val="20000"/>
              </a:spcBef>
              <a:buFontTx/>
              <a:buChar char="–"/>
            </a:pPr>
            <a:r>
              <a:rPr lang="en-US" sz="1800"/>
              <a:t>Toxoplasmosis</a:t>
            </a:r>
          </a:p>
          <a:p>
            <a:pPr marL="742950" lvl="1" indent="-285750">
              <a:spcBef>
                <a:spcPct val="20000"/>
              </a:spcBef>
              <a:buFontTx/>
              <a:buChar char="–"/>
            </a:pPr>
            <a:r>
              <a:rPr lang="en-US" sz="1800"/>
              <a:t>Cryptosporidiosis</a:t>
            </a:r>
          </a:p>
          <a:p>
            <a:pPr marL="742950" lvl="1" indent="-285750">
              <a:spcBef>
                <a:spcPct val="20000"/>
              </a:spcBef>
              <a:buFontTx/>
              <a:buChar char="–"/>
            </a:pPr>
            <a:r>
              <a:rPr lang="en-US" sz="1800"/>
              <a:t>CMV retinitis</a:t>
            </a:r>
          </a:p>
          <a:p>
            <a:pPr marL="742950" lvl="1" indent="-285750">
              <a:spcBef>
                <a:spcPct val="20000"/>
              </a:spcBef>
              <a:buFontTx/>
              <a:buChar char="–"/>
            </a:pPr>
            <a:r>
              <a:rPr lang="en-US" sz="1800"/>
              <a:t>Lymphoma</a:t>
            </a:r>
          </a:p>
          <a:p>
            <a:pPr marL="742950" lvl="1" indent="-285750">
              <a:spcBef>
                <a:spcPct val="20000"/>
              </a:spcBef>
              <a:buFontTx/>
              <a:buChar char="–"/>
            </a:pPr>
            <a:endParaRPr lang="en-US" sz="1800"/>
          </a:p>
          <a:p>
            <a:pPr marL="342900" indent="-342900">
              <a:spcBef>
                <a:spcPct val="20000"/>
              </a:spcBef>
              <a:buFontTx/>
              <a:buChar char="•"/>
            </a:pPr>
            <a:endParaRPr lang="en-US" sz="2000"/>
          </a:p>
          <a:p>
            <a:pPr marL="342900" indent="-342900">
              <a:spcBef>
                <a:spcPct val="20000"/>
              </a:spcBef>
              <a:buFontTx/>
              <a:buChar char="•"/>
            </a:pPr>
            <a:endParaRPr lang="en-US" sz="20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4000" smtClean="0">
                <a:solidFill>
                  <a:srgbClr val="C00000"/>
                </a:solidFill>
              </a:rPr>
              <a:t>Keeping score: who’s ahead</a:t>
            </a:r>
            <a:br>
              <a:rPr lang="en-US" sz="4000" smtClean="0">
                <a:solidFill>
                  <a:srgbClr val="C00000"/>
                </a:solidFill>
              </a:rPr>
            </a:br>
            <a:r>
              <a:rPr lang="en-US" sz="4000" smtClean="0">
                <a:solidFill>
                  <a:srgbClr val="C00000"/>
                </a:solidFill>
              </a:rPr>
              <a:t>Home team:T-cells vs Visitor: HIV</a:t>
            </a:r>
          </a:p>
        </p:txBody>
      </p:sp>
      <p:sp>
        <p:nvSpPr>
          <p:cNvPr id="14339" name="Text Box 8"/>
          <p:cNvSpPr txBox="1">
            <a:spLocks noChangeArrowheads="1"/>
          </p:cNvSpPr>
          <p:nvPr/>
        </p:nvSpPr>
        <p:spPr bwMode="auto">
          <a:xfrm>
            <a:off x="5715000" y="2286000"/>
            <a:ext cx="2362200" cy="2465388"/>
          </a:xfrm>
          <a:prstGeom prst="rect">
            <a:avLst/>
          </a:prstGeom>
          <a:noFill/>
          <a:ln w="9525">
            <a:noFill/>
            <a:miter lim="800000"/>
            <a:headEnd/>
            <a:tailEnd/>
          </a:ln>
          <a:effectLst/>
        </p:spPr>
        <p:txBody>
          <a:bodyPr>
            <a:spAutoFit/>
          </a:bodyPr>
          <a:lstStyle/>
          <a:p>
            <a:pPr>
              <a:spcBef>
                <a:spcPct val="50000"/>
              </a:spcBef>
            </a:pPr>
            <a:r>
              <a:rPr lang="en-US"/>
              <a:t>??? years left in the game</a:t>
            </a:r>
          </a:p>
          <a:p>
            <a:pPr>
              <a:spcBef>
                <a:spcPct val="50000"/>
              </a:spcBef>
              <a:buFontTx/>
              <a:buChar char="•"/>
            </a:pPr>
            <a:r>
              <a:rPr lang="en-US"/>
              <a:t> T-cell count</a:t>
            </a:r>
          </a:p>
          <a:p>
            <a:pPr>
              <a:spcBef>
                <a:spcPct val="50000"/>
              </a:spcBef>
              <a:buFontTx/>
              <a:buChar char="•"/>
            </a:pPr>
            <a:r>
              <a:rPr lang="en-US"/>
              <a:t> viral load</a:t>
            </a:r>
          </a:p>
          <a:p>
            <a:pPr>
              <a:spcBef>
                <a:spcPct val="50000"/>
              </a:spcBef>
            </a:pPr>
            <a:endParaRPr lang="en-US"/>
          </a:p>
        </p:txBody>
      </p:sp>
      <p:pic>
        <p:nvPicPr>
          <p:cNvPr id="14340" name="Picture 10" descr="http://ronmartin.net/blog/wp-content/uploads/2007/05/scoreboard.gif"/>
          <p:cNvPicPr>
            <a:picLocks noChangeAspect="1" noChangeArrowheads="1"/>
          </p:cNvPicPr>
          <p:nvPr/>
        </p:nvPicPr>
        <p:blipFill>
          <a:blip r:embed="rId2" cstate="print"/>
          <a:srcRect/>
          <a:stretch>
            <a:fillRect/>
          </a:stretch>
        </p:blipFill>
        <p:spPr bwMode="auto">
          <a:xfrm>
            <a:off x="685800" y="2266950"/>
            <a:ext cx="4832350" cy="3600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Grp="1" noChangeArrowheads="1"/>
          </p:cNvSpPr>
          <p:nvPr>
            <p:ph type="title"/>
          </p:nvPr>
        </p:nvSpPr>
        <p:spPr>
          <a:xfrm>
            <a:off x="685800" y="457200"/>
            <a:ext cx="7772400" cy="1143000"/>
          </a:xfrm>
        </p:spPr>
        <p:txBody>
          <a:bodyPr/>
          <a:lstStyle/>
          <a:p>
            <a:pPr eaLnBrk="1" hangingPunct="1"/>
            <a:r>
              <a:rPr lang="en-US" smtClean="0">
                <a:solidFill>
                  <a:srgbClr val="C00000"/>
                </a:solidFill>
              </a:rPr>
              <a:t>HIV over time</a:t>
            </a:r>
          </a:p>
        </p:txBody>
      </p:sp>
      <p:pic>
        <p:nvPicPr>
          <p:cNvPr id="15363" name="Picture 4" descr="0798bartlett_course"/>
          <p:cNvPicPr>
            <a:picLocks noChangeAspect="1" noChangeArrowheads="1"/>
          </p:cNvPicPr>
          <p:nvPr>
            <p:ph idx="1"/>
          </p:nvPr>
        </p:nvPicPr>
        <p:blipFill>
          <a:blip r:embed="rId2" cstate="print"/>
          <a:srcRect/>
          <a:stretch>
            <a:fillRect/>
          </a:stretch>
        </p:blipFill>
        <p:spPr>
          <a:xfrm>
            <a:off x="1066800" y="1730375"/>
            <a:ext cx="7086600" cy="4770438"/>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457200"/>
            <a:ext cx="7772400" cy="1143000"/>
          </a:xfrm>
        </p:spPr>
        <p:txBody>
          <a:bodyPr/>
          <a:lstStyle/>
          <a:p>
            <a:pPr eaLnBrk="1" hangingPunct="1"/>
            <a:r>
              <a:rPr lang="en-US" smtClean="0">
                <a:solidFill>
                  <a:srgbClr val="C00000"/>
                </a:solidFill>
              </a:rPr>
              <a:t>How to fight back</a:t>
            </a:r>
          </a:p>
        </p:txBody>
      </p:sp>
      <p:pic>
        <p:nvPicPr>
          <p:cNvPr id="16387" name="Picture 15" descr="bruce_lee05"/>
          <p:cNvPicPr>
            <a:picLocks noChangeAspect="1" noChangeArrowheads="1"/>
          </p:cNvPicPr>
          <p:nvPr>
            <p:ph sz="half" idx="1"/>
          </p:nvPr>
        </p:nvPicPr>
        <p:blipFill>
          <a:blip r:embed="rId2" cstate="print"/>
          <a:srcRect/>
          <a:stretch>
            <a:fillRect/>
          </a:stretch>
        </p:blipFill>
        <p:spPr>
          <a:xfrm>
            <a:off x="838200" y="1981200"/>
            <a:ext cx="3292475" cy="4114800"/>
          </a:xfrm>
          <a:noFill/>
        </p:spPr>
      </p:pic>
      <p:pic>
        <p:nvPicPr>
          <p:cNvPr id="16388" name="Picture 18" descr="pills"/>
          <p:cNvPicPr>
            <a:picLocks noChangeAspect="1" noChangeArrowheads="1"/>
          </p:cNvPicPr>
          <p:nvPr>
            <p:ph sz="half" idx="2"/>
          </p:nvPr>
        </p:nvPicPr>
        <p:blipFill>
          <a:blip r:embed="rId3" cstate="print"/>
          <a:srcRect/>
          <a:stretch>
            <a:fillRect/>
          </a:stretch>
        </p:blipFill>
        <p:spPr>
          <a:xfrm>
            <a:off x="5070475" y="1981200"/>
            <a:ext cx="3235325" cy="4038600"/>
          </a:xfrm>
          <a:noFill/>
        </p:spPr>
      </p:pic>
      <p:sp>
        <p:nvSpPr>
          <p:cNvPr id="16389" name="Text Box 21"/>
          <p:cNvSpPr txBox="1">
            <a:spLocks noChangeArrowheads="1"/>
          </p:cNvSpPr>
          <p:nvPr/>
        </p:nvSpPr>
        <p:spPr bwMode="auto">
          <a:xfrm>
            <a:off x="4267200" y="3352800"/>
            <a:ext cx="533400" cy="1006475"/>
          </a:xfrm>
          <a:prstGeom prst="rect">
            <a:avLst/>
          </a:prstGeom>
          <a:noFill/>
          <a:ln w="9525">
            <a:noFill/>
            <a:miter lim="800000"/>
            <a:headEnd/>
            <a:tailEnd/>
          </a:ln>
          <a:effectLst/>
        </p:spPr>
        <p:txBody>
          <a:bodyPr>
            <a:spAutoFit/>
          </a:bodyPr>
          <a:lstStyle/>
          <a:p>
            <a:pPr>
              <a:spcBef>
                <a:spcPct val="50000"/>
              </a:spcBef>
            </a:pPr>
            <a:r>
              <a:rPr lang="en-US" sz="6000" b="1"/>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76200"/>
            <a:ext cx="8229600" cy="1143000"/>
          </a:xfrm>
        </p:spPr>
        <p:txBody>
          <a:bodyPr/>
          <a:lstStyle/>
          <a:p>
            <a:pPr eaLnBrk="1" hangingPunct="1"/>
            <a:r>
              <a:rPr lang="en-US" sz="4000" smtClean="0">
                <a:solidFill>
                  <a:srgbClr val="C00000"/>
                </a:solidFill>
              </a:rPr>
              <a:t>Combination Antiretroviral Therapy</a:t>
            </a:r>
          </a:p>
        </p:txBody>
      </p:sp>
      <p:sp>
        <p:nvSpPr>
          <p:cNvPr id="17411" name="Content Placeholder 2"/>
          <p:cNvSpPr>
            <a:spLocks noGrp="1"/>
          </p:cNvSpPr>
          <p:nvPr>
            <p:ph idx="1"/>
          </p:nvPr>
        </p:nvSpPr>
        <p:spPr>
          <a:xfrm>
            <a:off x="304800" y="990600"/>
            <a:ext cx="8229600" cy="533400"/>
          </a:xfrm>
        </p:spPr>
        <p:txBody>
          <a:bodyPr/>
          <a:lstStyle/>
          <a:p>
            <a:pPr algn="ctr" eaLnBrk="1" hangingPunct="1">
              <a:buFontTx/>
              <a:buNone/>
            </a:pPr>
            <a:r>
              <a:rPr lang="en-US" sz="2400" smtClean="0"/>
              <a:t>December 6</a:t>
            </a:r>
            <a:r>
              <a:rPr lang="en-US" sz="2400" baseline="30000" smtClean="0"/>
              <a:t>th</a:t>
            </a:r>
            <a:r>
              <a:rPr lang="en-US" sz="2400" smtClean="0"/>
              <a:t>, 1995: FDA Approved Saquinavir</a:t>
            </a:r>
          </a:p>
          <a:p>
            <a:pPr algn="ctr" eaLnBrk="1" hangingPunct="1"/>
            <a:endParaRPr lang="en-US" sz="2400" smtClean="0"/>
          </a:p>
        </p:txBody>
      </p:sp>
      <p:pic>
        <p:nvPicPr>
          <p:cNvPr id="17412" name="Picture 7" descr="Focusing on persons 25 to 44 years old emphasizes the importance of HIV disease among causes of death. Compared with rates among other age groups, the rate of death due to HIV disease is relatively high in this age group, but rates of death due to other causes are relatively low.  &#10;HIV disease was the leading cause of death among persons 25 to 44 years old in 1994 and 1995. In 1995, HIV disease caused about 32,000 deaths, or 20% of all deaths in this age group (based on ICD-10 rules for selecting the underlying cause of death). The rank of HIV disease fell to 5th place from 1997 through 2000, and to 6th place from 2001 through 2006. In 2006, HIV disease caused about 5,000 deaths, or 4% of all deaths in this age group."/>
          <p:cNvPicPr>
            <a:picLocks noChangeAspect="1" noChangeArrowheads="1"/>
          </p:cNvPicPr>
          <p:nvPr/>
        </p:nvPicPr>
        <p:blipFill>
          <a:blip r:embed="rId2" cstate="print"/>
          <a:srcRect/>
          <a:stretch>
            <a:fillRect/>
          </a:stretch>
        </p:blipFill>
        <p:spPr bwMode="auto">
          <a:xfrm>
            <a:off x="1219200" y="1676400"/>
            <a:ext cx="6602413" cy="4951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457200"/>
            <a:ext cx="6096000" cy="1143000"/>
          </a:xfrm>
        </p:spPr>
        <p:txBody>
          <a:bodyPr rtlCol="0">
            <a:normAutofit fontScale="90000"/>
          </a:bodyPr>
          <a:lstStyle/>
          <a:p>
            <a:pPr algn="l" eaLnBrk="1" fontAlgn="auto" hangingPunct="1">
              <a:spcAft>
                <a:spcPts val="0"/>
              </a:spcAft>
              <a:defRPr/>
            </a:pPr>
            <a:r>
              <a:rPr lang="en-US" dirty="0" smtClean="0">
                <a:solidFill>
                  <a:srgbClr val="C00000"/>
                </a:solidFill>
              </a:rPr>
              <a:t>Prevention of maternal to child transmission (PMTCT)</a:t>
            </a:r>
            <a:endParaRPr lang="en-US" dirty="0">
              <a:solidFill>
                <a:srgbClr val="C00000"/>
              </a:solidFill>
            </a:endParaRPr>
          </a:p>
        </p:txBody>
      </p:sp>
      <p:sp>
        <p:nvSpPr>
          <p:cNvPr id="18435" name="Rectangle 3"/>
          <p:cNvSpPr>
            <a:spLocks noChangeArrowheads="1"/>
          </p:cNvSpPr>
          <p:nvPr/>
        </p:nvSpPr>
        <p:spPr bwMode="auto">
          <a:xfrm>
            <a:off x="304800" y="2819400"/>
            <a:ext cx="8763000" cy="830263"/>
          </a:xfrm>
          <a:prstGeom prst="rect">
            <a:avLst/>
          </a:prstGeom>
          <a:noFill/>
          <a:ln w="9525">
            <a:noFill/>
            <a:miter lim="800000"/>
            <a:headEnd/>
            <a:tailEnd/>
          </a:ln>
        </p:spPr>
        <p:txBody>
          <a:bodyPr>
            <a:spAutoFit/>
          </a:bodyPr>
          <a:lstStyle/>
          <a:p>
            <a:r>
              <a:rPr lang="en-US">
                <a:latin typeface="Calibri" pitchFamily="34" charset="0"/>
              </a:rPr>
              <a:t>1996: New ACTG 076 Analysis Emphasizes Importance of Offering AZT Therapy to All HIV-Infected Pregnant Women </a:t>
            </a:r>
          </a:p>
        </p:txBody>
      </p:sp>
      <p:pic>
        <p:nvPicPr>
          <p:cNvPr id="18436" name="Picture 2"/>
          <p:cNvPicPr>
            <a:picLocks noChangeAspect="1" noChangeArrowheads="1"/>
          </p:cNvPicPr>
          <p:nvPr/>
        </p:nvPicPr>
        <p:blipFill>
          <a:blip r:embed="rId2" cstate="print"/>
          <a:srcRect/>
          <a:stretch>
            <a:fillRect/>
          </a:stretch>
        </p:blipFill>
        <p:spPr bwMode="auto">
          <a:xfrm>
            <a:off x="4876800" y="3933825"/>
            <a:ext cx="3810000" cy="2543175"/>
          </a:xfrm>
          <a:prstGeom prst="rect">
            <a:avLst/>
          </a:prstGeom>
          <a:noFill/>
          <a:ln w="9525">
            <a:noFill/>
            <a:miter lim="800000"/>
            <a:headEnd/>
            <a:tailEnd/>
          </a:ln>
        </p:spPr>
      </p:pic>
      <p:pic>
        <p:nvPicPr>
          <p:cNvPr id="18437" name="Picture 3"/>
          <p:cNvPicPr>
            <a:picLocks noChangeAspect="1" noChangeArrowheads="1"/>
          </p:cNvPicPr>
          <p:nvPr/>
        </p:nvPicPr>
        <p:blipFill>
          <a:blip r:embed="rId3" cstate="print"/>
          <a:srcRect/>
          <a:stretch>
            <a:fillRect/>
          </a:stretch>
        </p:blipFill>
        <p:spPr bwMode="auto">
          <a:xfrm>
            <a:off x="330200" y="355600"/>
            <a:ext cx="2489200" cy="2079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2"/>
          </p:nvPr>
        </p:nvSpPr>
        <p:spPr>
          <a:xfrm>
            <a:off x="685800" y="6248400"/>
            <a:ext cx="1905000" cy="457200"/>
          </a:xfrm>
          <a:noFill/>
          <a:ln>
            <a:miter lim="800000"/>
            <a:headEnd/>
            <a:tailEnd/>
          </a:ln>
        </p:spPr>
        <p:txBody>
          <a:bodyPr/>
          <a:lstStyle/>
          <a:p>
            <a:pPr algn="l"/>
            <a:fld id="{383B8365-25A0-4D92-B1B6-B73D5BDC85A1}" type="slidenum">
              <a:rPr lang="en-US" smtClean="0"/>
              <a:pPr algn="l"/>
              <a:t>17</a:t>
            </a:fld>
            <a:endParaRPr lang="en-US" smtClean="0"/>
          </a:p>
        </p:txBody>
      </p:sp>
      <p:pic>
        <p:nvPicPr>
          <p:cNvPr id="19459" name="Picture 4"/>
          <p:cNvPicPr>
            <a:picLocks noChangeAspect="1" noChangeArrowheads="1"/>
          </p:cNvPicPr>
          <p:nvPr/>
        </p:nvPicPr>
        <p:blipFill>
          <a:blip r:embed="rId3" cstate="print"/>
          <a:srcRect/>
          <a:stretch>
            <a:fillRect/>
          </a:stretch>
        </p:blipFill>
        <p:spPr bwMode="auto">
          <a:xfrm>
            <a:off x="685800" y="2514600"/>
            <a:ext cx="4419600" cy="2951163"/>
          </a:xfrm>
          <a:prstGeom prst="rect">
            <a:avLst/>
          </a:prstGeom>
          <a:noFill/>
          <a:ln w="9525">
            <a:noFill/>
            <a:miter lim="800000"/>
            <a:headEnd/>
            <a:tailEnd/>
          </a:ln>
        </p:spPr>
      </p:pic>
      <p:sp>
        <p:nvSpPr>
          <p:cNvPr id="19460" name="AutoShape 7"/>
          <p:cNvSpPr>
            <a:spLocks noChangeArrowheads="1"/>
          </p:cNvSpPr>
          <p:nvPr/>
        </p:nvSpPr>
        <p:spPr bwMode="auto">
          <a:xfrm>
            <a:off x="5334000" y="3505200"/>
            <a:ext cx="1143000" cy="457200"/>
          </a:xfrm>
          <a:prstGeom prst="rightArrow">
            <a:avLst>
              <a:gd name="adj1" fmla="val 50000"/>
              <a:gd name="adj2" fmla="val 62500"/>
            </a:avLst>
          </a:prstGeom>
          <a:solidFill>
            <a:schemeClr val="accent1"/>
          </a:solidFill>
          <a:ln w="9525">
            <a:solidFill>
              <a:schemeClr val="tx1"/>
            </a:solidFill>
            <a:miter lim="800000"/>
            <a:headEnd/>
            <a:tailEnd/>
          </a:ln>
        </p:spPr>
        <p:txBody>
          <a:bodyPr wrap="none" anchor="ctr"/>
          <a:lstStyle/>
          <a:p>
            <a:endParaRPr lang="en-US">
              <a:latin typeface="Calibri" pitchFamily="34" charset="0"/>
            </a:endParaRPr>
          </a:p>
        </p:txBody>
      </p:sp>
      <p:pic>
        <p:nvPicPr>
          <p:cNvPr id="19461" name="Picture 2" descr="See full size image">
            <a:hlinkClick r:id="rId4"/>
          </p:cNvPr>
          <p:cNvPicPr>
            <a:picLocks noChangeAspect="1" noChangeArrowheads="1"/>
          </p:cNvPicPr>
          <p:nvPr/>
        </p:nvPicPr>
        <p:blipFill>
          <a:blip r:embed="rId5" cstate="print"/>
          <a:srcRect/>
          <a:stretch>
            <a:fillRect/>
          </a:stretch>
        </p:blipFill>
        <p:spPr bwMode="auto">
          <a:xfrm>
            <a:off x="6781800" y="2819400"/>
            <a:ext cx="1828800" cy="1828800"/>
          </a:xfrm>
          <a:prstGeom prst="rect">
            <a:avLst/>
          </a:prstGeom>
          <a:noFill/>
          <a:ln w="9525">
            <a:noFill/>
            <a:miter lim="800000"/>
            <a:headEnd/>
            <a:tailEnd/>
          </a:ln>
        </p:spPr>
      </p:pic>
      <p:sp>
        <p:nvSpPr>
          <p:cNvPr id="20486" name="Title 1"/>
          <p:cNvSpPr txBox="1">
            <a:spLocks/>
          </p:cNvSpPr>
          <p:nvPr/>
        </p:nvSpPr>
        <p:spPr bwMode="auto">
          <a:xfrm>
            <a:off x="457200" y="15240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r>
              <a:rPr lang="en-US" sz="4000" dirty="0" smtClean="0">
                <a:solidFill>
                  <a:srgbClr val="C00000"/>
                </a:solidFill>
                <a:latin typeface="+mj-lt"/>
              </a:rPr>
              <a:t>Making it simple</a:t>
            </a:r>
          </a:p>
        </p:txBody>
      </p:sp>
      <p:sp>
        <p:nvSpPr>
          <p:cNvPr id="19463" name="TextBox 1"/>
          <p:cNvSpPr txBox="1">
            <a:spLocks noChangeArrowheads="1"/>
          </p:cNvSpPr>
          <p:nvPr/>
        </p:nvSpPr>
        <p:spPr bwMode="auto">
          <a:xfrm>
            <a:off x="2705100" y="1219200"/>
            <a:ext cx="3771900" cy="461963"/>
          </a:xfrm>
          <a:prstGeom prst="rect">
            <a:avLst/>
          </a:prstGeom>
          <a:noFill/>
          <a:ln w="9525">
            <a:noFill/>
            <a:miter lim="800000"/>
            <a:headEnd/>
            <a:tailEnd/>
          </a:ln>
        </p:spPr>
        <p:txBody>
          <a:bodyPr>
            <a:spAutoFit/>
          </a:bodyPr>
          <a:lstStyle/>
          <a:p>
            <a:r>
              <a:rPr lang="en-US">
                <a:latin typeface="Calibri" pitchFamily="34" charset="0"/>
                <a:cs typeface="Arial" charset="0"/>
              </a:rPr>
              <a:t>2006: Atripla FDA approved</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525463"/>
            <a:ext cx="8229600" cy="769937"/>
          </a:xfrm>
        </p:spPr>
        <p:txBody>
          <a:bodyPr/>
          <a:lstStyle/>
          <a:p>
            <a:pPr algn="l" eaLnBrk="1" hangingPunct="1"/>
            <a:r>
              <a:rPr lang="en-US" sz="3200" smtClean="0">
                <a:solidFill>
                  <a:srgbClr val="C00000"/>
                </a:solidFill>
              </a:rPr>
              <a:t>Recommended regimens: </a:t>
            </a:r>
            <a:br>
              <a:rPr lang="en-US" sz="3200" smtClean="0">
                <a:solidFill>
                  <a:srgbClr val="C00000"/>
                </a:solidFill>
              </a:rPr>
            </a:br>
            <a:r>
              <a:rPr lang="en-US" sz="3200" smtClean="0">
                <a:solidFill>
                  <a:srgbClr val="C00000"/>
                </a:solidFill>
              </a:rPr>
              <a:t>DHHS Guidelines 2011</a:t>
            </a:r>
          </a:p>
        </p:txBody>
      </p:sp>
      <p:cxnSp>
        <p:nvCxnSpPr>
          <p:cNvPr id="7" name="Straight Connector 6"/>
          <p:cNvCxnSpPr/>
          <p:nvPr/>
        </p:nvCxnSpPr>
        <p:spPr>
          <a:xfrm>
            <a:off x="685800" y="2438400"/>
            <a:ext cx="7848600" cy="3810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762000" y="3581400"/>
            <a:ext cx="7696200" cy="0"/>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85800" y="5029200"/>
            <a:ext cx="76962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5" name="Content Placeholder 14"/>
          <p:cNvSpPr>
            <a:spLocks noGrp="1"/>
          </p:cNvSpPr>
          <p:nvPr>
            <p:ph idx="1"/>
          </p:nvPr>
        </p:nvSpPr>
        <p:spPr/>
        <p:txBody>
          <a:bodyPr>
            <a:normAutofit fontScale="92500" lnSpcReduction="20000"/>
          </a:bodyPr>
          <a:lstStyle/>
          <a:p>
            <a:pPr eaLnBrk="1" hangingPunct="1">
              <a:defRPr/>
            </a:pPr>
            <a:r>
              <a:rPr lang="en-US" sz="2800" dirty="0" err="1" smtClean="0"/>
              <a:t>Efavirenz</a:t>
            </a:r>
            <a:r>
              <a:rPr lang="en-US" sz="2800" dirty="0" smtClean="0"/>
              <a:t>/</a:t>
            </a:r>
            <a:r>
              <a:rPr lang="en-US" sz="2800" dirty="0" err="1" smtClean="0"/>
              <a:t>Emtricitabine</a:t>
            </a:r>
            <a:r>
              <a:rPr lang="en-US" sz="2800" dirty="0" smtClean="0"/>
              <a:t>/</a:t>
            </a:r>
            <a:r>
              <a:rPr lang="en-US" sz="2800" dirty="0" err="1" smtClean="0"/>
              <a:t>Tenofovir</a:t>
            </a:r>
            <a:r>
              <a:rPr lang="en-US" sz="2800" dirty="0" smtClean="0"/>
              <a:t>    </a:t>
            </a:r>
          </a:p>
          <a:p>
            <a:pPr eaLnBrk="1" hangingPunct="1">
              <a:defRPr/>
            </a:pPr>
            <a:endParaRPr lang="en-US" sz="2800" dirty="0"/>
          </a:p>
          <a:p>
            <a:pPr eaLnBrk="1" hangingPunct="1">
              <a:defRPr/>
            </a:pPr>
            <a:r>
              <a:rPr lang="en-US" sz="2800" dirty="0" smtClean="0"/>
              <a:t>FTC/</a:t>
            </a:r>
            <a:r>
              <a:rPr lang="en-US" sz="2800" dirty="0" err="1" smtClean="0"/>
              <a:t>Tenofovir+Atazanavir+Ritonavir</a:t>
            </a:r>
            <a:endParaRPr lang="en-US" sz="2800" dirty="0" smtClean="0"/>
          </a:p>
          <a:p>
            <a:pPr eaLnBrk="1" hangingPunct="1">
              <a:defRPr/>
            </a:pPr>
            <a:endParaRPr lang="en-US" sz="2800" dirty="0"/>
          </a:p>
          <a:p>
            <a:pPr eaLnBrk="1" hangingPunct="1">
              <a:defRPr/>
            </a:pPr>
            <a:endParaRPr lang="en-US" sz="2800" dirty="0" smtClean="0"/>
          </a:p>
          <a:p>
            <a:pPr eaLnBrk="1" hangingPunct="1">
              <a:defRPr/>
            </a:pPr>
            <a:r>
              <a:rPr lang="en-US" sz="2800" dirty="0" smtClean="0"/>
              <a:t>FTC/</a:t>
            </a:r>
            <a:r>
              <a:rPr lang="en-US" sz="2800" dirty="0" err="1" smtClean="0"/>
              <a:t>Tenofovir+Ritonavir+Darunavir</a:t>
            </a:r>
            <a:endParaRPr lang="en-US" sz="2800" dirty="0" smtClean="0"/>
          </a:p>
          <a:p>
            <a:pPr eaLnBrk="1" hangingPunct="1">
              <a:defRPr/>
            </a:pPr>
            <a:endParaRPr lang="en-US" sz="2800" dirty="0" smtClean="0"/>
          </a:p>
          <a:p>
            <a:pPr eaLnBrk="1" hangingPunct="1">
              <a:defRPr/>
            </a:pPr>
            <a:endParaRPr lang="en-US" sz="2800" dirty="0"/>
          </a:p>
          <a:p>
            <a:pPr eaLnBrk="1" hangingPunct="1">
              <a:defRPr/>
            </a:pPr>
            <a:endParaRPr lang="en-US" sz="2800" dirty="0"/>
          </a:p>
          <a:p>
            <a:pPr eaLnBrk="1" hangingPunct="1">
              <a:defRPr/>
            </a:pPr>
            <a:r>
              <a:rPr lang="en-US" sz="2800" dirty="0" smtClean="0"/>
              <a:t>FTC/</a:t>
            </a:r>
            <a:r>
              <a:rPr lang="en-US" sz="2800" dirty="0" err="1" smtClean="0"/>
              <a:t>Tenofovir+Raltegravir</a:t>
            </a:r>
            <a:endParaRPr lang="en-US" sz="2800" dirty="0"/>
          </a:p>
        </p:txBody>
      </p:sp>
      <p:pic>
        <p:nvPicPr>
          <p:cNvPr id="20487" name="Picture 15"/>
          <p:cNvPicPr>
            <a:picLocks noChangeAspect="1"/>
          </p:cNvPicPr>
          <p:nvPr/>
        </p:nvPicPr>
        <p:blipFill>
          <a:blip r:embed="rId3" cstate="print"/>
          <a:srcRect/>
          <a:stretch>
            <a:fillRect/>
          </a:stretch>
        </p:blipFill>
        <p:spPr bwMode="auto">
          <a:xfrm>
            <a:off x="7126288" y="1295400"/>
            <a:ext cx="668337" cy="1000125"/>
          </a:xfrm>
          <a:prstGeom prst="rect">
            <a:avLst/>
          </a:prstGeom>
          <a:noFill/>
          <a:ln w="9525">
            <a:noFill/>
            <a:miter lim="800000"/>
            <a:headEnd/>
            <a:tailEnd/>
          </a:ln>
        </p:spPr>
      </p:pic>
      <p:pic>
        <p:nvPicPr>
          <p:cNvPr id="20488" name="Picture 16"/>
          <p:cNvPicPr>
            <a:picLocks noChangeAspect="1"/>
          </p:cNvPicPr>
          <p:nvPr/>
        </p:nvPicPr>
        <p:blipFill>
          <a:blip r:embed="rId4" cstate="print"/>
          <a:srcRect/>
          <a:stretch>
            <a:fillRect/>
          </a:stretch>
        </p:blipFill>
        <p:spPr bwMode="auto">
          <a:xfrm rot="-2052728">
            <a:off x="6315075" y="2686050"/>
            <a:ext cx="762000" cy="742950"/>
          </a:xfrm>
          <a:prstGeom prst="rect">
            <a:avLst/>
          </a:prstGeom>
          <a:noFill/>
          <a:ln w="9525">
            <a:noFill/>
            <a:miter lim="800000"/>
            <a:headEnd/>
            <a:tailEnd/>
          </a:ln>
        </p:spPr>
      </p:pic>
      <p:pic>
        <p:nvPicPr>
          <p:cNvPr id="20489" name="Picture 17"/>
          <p:cNvPicPr>
            <a:picLocks noChangeAspect="1"/>
          </p:cNvPicPr>
          <p:nvPr/>
        </p:nvPicPr>
        <p:blipFill>
          <a:blip r:embed="rId5" cstate="print"/>
          <a:srcRect/>
          <a:stretch>
            <a:fillRect/>
          </a:stretch>
        </p:blipFill>
        <p:spPr bwMode="auto">
          <a:xfrm>
            <a:off x="6858000" y="2513013"/>
            <a:ext cx="993775" cy="992187"/>
          </a:xfrm>
          <a:prstGeom prst="rect">
            <a:avLst/>
          </a:prstGeom>
          <a:noFill/>
          <a:ln w="9525">
            <a:noFill/>
            <a:miter lim="800000"/>
            <a:headEnd/>
            <a:tailEnd/>
          </a:ln>
        </p:spPr>
      </p:pic>
      <p:pic>
        <p:nvPicPr>
          <p:cNvPr id="20490" name="Picture 18"/>
          <p:cNvPicPr>
            <a:picLocks noChangeAspect="1"/>
          </p:cNvPicPr>
          <p:nvPr/>
        </p:nvPicPr>
        <p:blipFill>
          <a:blip r:embed="rId6" cstate="print"/>
          <a:srcRect/>
          <a:stretch>
            <a:fillRect/>
          </a:stretch>
        </p:blipFill>
        <p:spPr bwMode="auto">
          <a:xfrm>
            <a:off x="7789863" y="2522538"/>
            <a:ext cx="592137" cy="982662"/>
          </a:xfrm>
          <a:prstGeom prst="rect">
            <a:avLst/>
          </a:prstGeom>
          <a:noFill/>
          <a:ln w="9525">
            <a:noFill/>
            <a:miter lim="800000"/>
            <a:headEnd/>
            <a:tailEnd/>
          </a:ln>
        </p:spPr>
      </p:pic>
      <p:pic>
        <p:nvPicPr>
          <p:cNvPr id="20491" name="Picture 19"/>
          <p:cNvPicPr>
            <a:picLocks noChangeAspect="1"/>
          </p:cNvPicPr>
          <p:nvPr/>
        </p:nvPicPr>
        <p:blipFill>
          <a:blip r:embed="rId4" cstate="print"/>
          <a:srcRect/>
          <a:stretch>
            <a:fillRect/>
          </a:stretch>
        </p:blipFill>
        <p:spPr bwMode="auto">
          <a:xfrm rot="-2052728">
            <a:off x="6238875" y="3908425"/>
            <a:ext cx="762000" cy="742950"/>
          </a:xfrm>
          <a:prstGeom prst="rect">
            <a:avLst/>
          </a:prstGeom>
          <a:noFill/>
          <a:ln w="9525">
            <a:noFill/>
            <a:miter lim="800000"/>
            <a:headEnd/>
            <a:tailEnd/>
          </a:ln>
        </p:spPr>
      </p:pic>
      <p:pic>
        <p:nvPicPr>
          <p:cNvPr id="20492" name="Picture 20"/>
          <p:cNvPicPr>
            <a:picLocks noChangeAspect="1"/>
          </p:cNvPicPr>
          <p:nvPr/>
        </p:nvPicPr>
        <p:blipFill>
          <a:blip r:embed="rId7" cstate="print"/>
          <a:srcRect/>
          <a:stretch>
            <a:fillRect/>
          </a:stretch>
        </p:blipFill>
        <p:spPr bwMode="auto">
          <a:xfrm>
            <a:off x="6851650" y="3789363"/>
            <a:ext cx="609600" cy="1011237"/>
          </a:xfrm>
          <a:prstGeom prst="rect">
            <a:avLst/>
          </a:prstGeom>
          <a:noFill/>
          <a:ln w="9525">
            <a:noFill/>
            <a:miter lim="800000"/>
            <a:headEnd/>
            <a:tailEnd/>
          </a:ln>
        </p:spPr>
      </p:pic>
      <p:pic>
        <p:nvPicPr>
          <p:cNvPr id="20493" name="Picture 21"/>
          <p:cNvPicPr>
            <a:picLocks noChangeAspect="1"/>
          </p:cNvPicPr>
          <p:nvPr/>
        </p:nvPicPr>
        <p:blipFill>
          <a:blip r:embed="rId8" cstate="print"/>
          <a:srcRect/>
          <a:stretch>
            <a:fillRect/>
          </a:stretch>
        </p:blipFill>
        <p:spPr bwMode="auto">
          <a:xfrm>
            <a:off x="7483475" y="3744913"/>
            <a:ext cx="1189038" cy="1131887"/>
          </a:xfrm>
          <a:prstGeom prst="rect">
            <a:avLst/>
          </a:prstGeom>
          <a:noFill/>
          <a:ln w="9525">
            <a:noFill/>
            <a:miter lim="800000"/>
            <a:headEnd/>
            <a:tailEnd/>
          </a:ln>
        </p:spPr>
      </p:pic>
      <p:pic>
        <p:nvPicPr>
          <p:cNvPr id="20494" name="Picture 23"/>
          <p:cNvPicPr>
            <a:picLocks noChangeAspect="1"/>
          </p:cNvPicPr>
          <p:nvPr/>
        </p:nvPicPr>
        <p:blipFill>
          <a:blip r:embed="rId4" cstate="print"/>
          <a:srcRect/>
          <a:stretch>
            <a:fillRect/>
          </a:stretch>
        </p:blipFill>
        <p:spPr bwMode="auto">
          <a:xfrm rot="-2052728">
            <a:off x="6467475" y="5330825"/>
            <a:ext cx="762000" cy="742950"/>
          </a:xfrm>
          <a:prstGeom prst="rect">
            <a:avLst/>
          </a:prstGeom>
          <a:noFill/>
          <a:ln w="9525">
            <a:noFill/>
            <a:miter lim="800000"/>
            <a:headEnd/>
            <a:tailEnd/>
          </a:ln>
        </p:spPr>
      </p:pic>
      <p:pic>
        <p:nvPicPr>
          <p:cNvPr id="20495" name="Picture 24"/>
          <p:cNvPicPr>
            <a:picLocks noChangeAspect="1"/>
          </p:cNvPicPr>
          <p:nvPr/>
        </p:nvPicPr>
        <p:blipFill>
          <a:blip r:embed="rId9" cstate="print"/>
          <a:srcRect/>
          <a:stretch>
            <a:fillRect/>
          </a:stretch>
        </p:blipFill>
        <p:spPr bwMode="auto">
          <a:xfrm>
            <a:off x="7169150" y="5110163"/>
            <a:ext cx="838200" cy="1138237"/>
          </a:xfrm>
          <a:prstGeom prst="rect">
            <a:avLst/>
          </a:prstGeom>
          <a:noFill/>
          <a:ln w="9525">
            <a:noFill/>
            <a:miter lim="800000"/>
            <a:headEnd/>
            <a:tailEnd/>
          </a:ln>
        </p:spPr>
      </p:pic>
      <p:pic>
        <p:nvPicPr>
          <p:cNvPr id="20496" name="Picture 25"/>
          <p:cNvPicPr>
            <a:picLocks noChangeAspect="1"/>
          </p:cNvPicPr>
          <p:nvPr/>
        </p:nvPicPr>
        <p:blipFill>
          <a:blip r:embed="rId9" cstate="print"/>
          <a:srcRect/>
          <a:stretch>
            <a:fillRect/>
          </a:stretch>
        </p:blipFill>
        <p:spPr bwMode="auto">
          <a:xfrm>
            <a:off x="7848600" y="5105400"/>
            <a:ext cx="838200" cy="1138238"/>
          </a:xfrm>
          <a:prstGeom prst="rect">
            <a:avLst/>
          </a:prstGeom>
          <a:noFill/>
          <a:ln w="9525">
            <a:noFill/>
            <a:miter lim="800000"/>
            <a:headEnd/>
            <a:tailEnd/>
          </a:ln>
        </p:spPr>
      </p:pic>
      <p:sp>
        <p:nvSpPr>
          <p:cNvPr id="20497" name="TextBox 26"/>
          <p:cNvSpPr txBox="1">
            <a:spLocks noChangeArrowheads="1"/>
          </p:cNvSpPr>
          <p:nvPr/>
        </p:nvSpPr>
        <p:spPr bwMode="auto">
          <a:xfrm>
            <a:off x="6022975" y="6411913"/>
            <a:ext cx="2208213" cy="369887"/>
          </a:xfrm>
          <a:prstGeom prst="rect">
            <a:avLst/>
          </a:prstGeom>
          <a:noFill/>
          <a:ln w="9525">
            <a:noFill/>
            <a:miter lim="800000"/>
            <a:headEnd/>
            <a:tailEnd/>
          </a:ln>
        </p:spPr>
        <p:txBody>
          <a:bodyPr wrap="none">
            <a:spAutoFit/>
          </a:bodyPr>
          <a:lstStyle/>
          <a:p>
            <a:r>
              <a:rPr lang="en-US"/>
              <a:t>www.aidsinfo.nih.gov</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pPr eaLnBrk="1" hangingPunct="1"/>
            <a:r>
              <a:rPr lang="en-US" smtClean="0">
                <a:solidFill>
                  <a:srgbClr val="C00000"/>
                </a:solidFill>
              </a:rPr>
              <a:t>ARVs come in families</a:t>
            </a:r>
          </a:p>
        </p:txBody>
      </p:sp>
      <p:sp>
        <p:nvSpPr>
          <p:cNvPr id="21507" name="Content Placeholder 4"/>
          <p:cNvSpPr>
            <a:spLocks noGrp="1"/>
          </p:cNvSpPr>
          <p:nvPr>
            <p:ph sz="half" idx="1"/>
          </p:nvPr>
        </p:nvSpPr>
        <p:spPr/>
        <p:txBody>
          <a:bodyPr/>
          <a:lstStyle/>
          <a:p>
            <a:pPr eaLnBrk="1" hangingPunct="1">
              <a:buFontTx/>
              <a:buNone/>
            </a:pPr>
            <a:r>
              <a:rPr lang="en-US" smtClean="0"/>
              <a:t>Entry Inhibitors</a:t>
            </a:r>
          </a:p>
          <a:p>
            <a:pPr eaLnBrk="1" hangingPunct="1">
              <a:buFontTx/>
              <a:buNone/>
            </a:pPr>
            <a:endParaRPr lang="en-US" smtClean="0"/>
          </a:p>
          <a:p>
            <a:pPr eaLnBrk="1" hangingPunct="1">
              <a:buFontTx/>
              <a:buNone/>
            </a:pPr>
            <a:r>
              <a:rPr lang="en-US" smtClean="0"/>
              <a:t>Reverse Transcriptase Inhibitors</a:t>
            </a:r>
          </a:p>
          <a:p>
            <a:pPr eaLnBrk="1" hangingPunct="1"/>
            <a:r>
              <a:rPr lang="en-US" smtClean="0"/>
              <a:t>Nucleosides</a:t>
            </a:r>
          </a:p>
          <a:p>
            <a:pPr eaLnBrk="1" hangingPunct="1"/>
            <a:r>
              <a:rPr lang="en-US" smtClean="0"/>
              <a:t>Nucleotides</a:t>
            </a:r>
          </a:p>
          <a:p>
            <a:pPr eaLnBrk="1" hangingPunct="1"/>
            <a:r>
              <a:rPr lang="en-US" smtClean="0"/>
              <a:t>Non-nucleosides</a:t>
            </a:r>
          </a:p>
          <a:p>
            <a:pPr eaLnBrk="1" hangingPunct="1">
              <a:buFontTx/>
              <a:buNone/>
            </a:pPr>
            <a:endParaRPr lang="en-US" smtClean="0"/>
          </a:p>
        </p:txBody>
      </p:sp>
      <p:sp>
        <p:nvSpPr>
          <p:cNvPr id="21508" name="Content Placeholder 5"/>
          <p:cNvSpPr>
            <a:spLocks noGrp="1"/>
          </p:cNvSpPr>
          <p:nvPr>
            <p:ph sz="half" idx="2"/>
          </p:nvPr>
        </p:nvSpPr>
        <p:spPr/>
        <p:txBody>
          <a:bodyPr/>
          <a:lstStyle/>
          <a:p>
            <a:pPr eaLnBrk="1" hangingPunct="1">
              <a:buFontTx/>
              <a:buNone/>
            </a:pPr>
            <a:r>
              <a:rPr lang="en-US" smtClean="0"/>
              <a:t>Integrase Inhibitors</a:t>
            </a:r>
          </a:p>
          <a:p>
            <a:pPr eaLnBrk="1" hangingPunct="1">
              <a:buFontTx/>
              <a:buNone/>
            </a:pPr>
            <a:endParaRPr lang="en-US" smtClean="0"/>
          </a:p>
          <a:p>
            <a:pPr eaLnBrk="1" hangingPunct="1">
              <a:buFontTx/>
              <a:buNone/>
            </a:pPr>
            <a:r>
              <a:rPr lang="en-US" smtClean="0"/>
              <a:t>Protease Inhibitors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1"/>
          <p:cNvSpPr>
            <a:spLocks noGrp="1" noChangeArrowheads="1"/>
          </p:cNvSpPr>
          <p:nvPr>
            <p:ph type="title"/>
          </p:nvPr>
        </p:nvSpPr>
        <p:spPr/>
        <p:txBody>
          <a:bodyPr/>
          <a:lstStyle/>
          <a:p>
            <a:pPr eaLnBrk="1" hangingPunct="1"/>
            <a:r>
              <a:rPr lang="en-US" smtClean="0">
                <a:solidFill>
                  <a:srgbClr val="C00000"/>
                </a:solidFill>
              </a:rPr>
              <a:t>Viruses</a:t>
            </a:r>
          </a:p>
        </p:txBody>
      </p:sp>
      <p:pic>
        <p:nvPicPr>
          <p:cNvPr id="4099" name="Picture 4" descr="adenodr2"/>
          <p:cNvPicPr>
            <a:picLocks noChangeAspect="1" noChangeArrowheads="1"/>
          </p:cNvPicPr>
          <p:nvPr>
            <p:ph sz="half" idx="1"/>
          </p:nvPr>
        </p:nvPicPr>
        <p:blipFill>
          <a:blip r:embed="rId3" cstate="print"/>
          <a:srcRect/>
          <a:stretch>
            <a:fillRect/>
          </a:stretch>
        </p:blipFill>
        <p:spPr>
          <a:xfrm>
            <a:off x="1143000" y="2798763"/>
            <a:ext cx="2133600" cy="1906587"/>
          </a:xfrm>
          <a:noFill/>
        </p:spPr>
      </p:pic>
      <p:pic>
        <p:nvPicPr>
          <p:cNvPr id="4100" name="Picture 7" descr="Hepatitis B"/>
          <p:cNvPicPr>
            <a:picLocks noChangeAspect="1" noChangeArrowheads="1"/>
          </p:cNvPicPr>
          <p:nvPr>
            <p:ph sz="quarter" idx="2"/>
          </p:nvPr>
        </p:nvPicPr>
        <p:blipFill>
          <a:blip r:embed="rId4" cstate="print"/>
          <a:srcRect/>
          <a:stretch>
            <a:fillRect/>
          </a:stretch>
        </p:blipFill>
        <p:spPr>
          <a:xfrm>
            <a:off x="3962400" y="2924175"/>
            <a:ext cx="1524000" cy="1524000"/>
          </a:xfrm>
          <a:noFill/>
        </p:spPr>
      </p:pic>
      <p:pic>
        <p:nvPicPr>
          <p:cNvPr id="4101" name="Picture 10" descr="HIV pict a"/>
          <p:cNvPicPr>
            <a:picLocks noChangeAspect="1" noChangeArrowheads="1"/>
          </p:cNvPicPr>
          <p:nvPr>
            <p:ph sz="quarter" idx="3"/>
          </p:nvPr>
        </p:nvPicPr>
        <p:blipFill>
          <a:blip r:embed="rId5" cstate="print"/>
          <a:srcRect/>
          <a:stretch>
            <a:fillRect/>
          </a:stretch>
        </p:blipFill>
        <p:spPr>
          <a:xfrm>
            <a:off x="6248400" y="2678113"/>
            <a:ext cx="1905000" cy="1814512"/>
          </a:xfr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5"/>
          <p:cNvSpPr>
            <a:spLocks noGrp="1" noChangeArrowheads="1"/>
          </p:cNvSpPr>
          <p:nvPr>
            <p:ph type="title"/>
          </p:nvPr>
        </p:nvSpPr>
        <p:spPr/>
        <p:txBody>
          <a:bodyPr/>
          <a:lstStyle/>
          <a:p>
            <a:pPr eaLnBrk="1" hangingPunct="1"/>
            <a:r>
              <a:rPr lang="en-US" smtClean="0">
                <a:solidFill>
                  <a:srgbClr val="C00000"/>
                </a:solidFill>
              </a:rPr>
              <a:t>HIV infecting a Helper T-cell</a:t>
            </a:r>
          </a:p>
        </p:txBody>
      </p:sp>
      <p:pic>
        <p:nvPicPr>
          <p:cNvPr id="22531" name="Picture 4" descr="0798bartlett_cells"/>
          <p:cNvPicPr>
            <a:picLocks noChangeAspect="1" noChangeArrowheads="1"/>
          </p:cNvPicPr>
          <p:nvPr>
            <p:ph idx="1"/>
          </p:nvPr>
        </p:nvPicPr>
        <p:blipFill>
          <a:blip r:embed="rId2" cstate="print"/>
          <a:srcRect/>
          <a:stretch>
            <a:fillRect/>
          </a:stretch>
        </p:blipFill>
        <p:spPr>
          <a:xfrm>
            <a:off x="609600" y="2127250"/>
            <a:ext cx="8077200" cy="4197350"/>
          </a:xfr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http://www.gatorsupply.com/mooringpicsm.jpg"/>
          <p:cNvPicPr>
            <a:picLocks noChangeAspect="1" noChangeArrowheads="1"/>
          </p:cNvPicPr>
          <p:nvPr/>
        </p:nvPicPr>
        <p:blipFill>
          <a:blip r:embed="rId2" cstate="print"/>
          <a:srcRect/>
          <a:stretch>
            <a:fillRect/>
          </a:stretch>
        </p:blipFill>
        <p:spPr bwMode="auto">
          <a:xfrm>
            <a:off x="457200" y="1566863"/>
            <a:ext cx="4267200" cy="2830512"/>
          </a:xfrm>
          <a:prstGeom prst="rect">
            <a:avLst/>
          </a:prstGeom>
          <a:noFill/>
          <a:ln w="9525">
            <a:noFill/>
            <a:miter lim="800000"/>
            <a:headEnd/>
            <a:tailEnd/>
          </a:ln>
        </p:spPr>
      </p:pic>
      <p:sp>
        <p:nvSpPr>
          <p:cNvPr id="23555" name="Title 1"/>
          <p:cNvSpPr>
            <a:spLocks noGrp="1"/>
          </p:cNvSpPr>
          <p:nvPr>
            <p:ph type="title"/>
          </p:nvPr>
        </p:nvSpPr>
        <p:spPr>
          <a:xfrm>
            <a:off x="685800" y="152400"/>
            <a:ext cx="7772400" cy="1143000"/>
          </a:xfrm>
        </p:spPr>
        <p:txBody>
          <a:bodyPr/>
          <a:lstStyle/>
          <a:p>
            <a:pPr eaLnBrk="1" hangingPunct="1"/>
            <a:r>
              <a:rPr lang="en-US" smtClean="0">
                <a:solidFill>
                  <a:srgbClr val="C00000"/>
                </a:solidFill>
              </a:rPr>
              <a:t>Entry Inhibitors</a:t>
            </a:r>
          </a:p>
        </p:txBody>
      </p:sp>
      <p:pic>
        <p:nvPicPr>
          <p:cNvPr id="23556" name="Picture 2" descr="http://us.binnacle.com/online/productphotos/25077_specsXL.gif"/>
          <p:cNvPicPr>
            <a:picLocks noChangeAspect="1" noChangeArrowheads="1"/>
          </p:cNvPicPr>
          <p:nvPr/>
        </p:nvPicPr>
        <p:blipFill>
          <a:blip r:embed="rId3" cstate="print"/>
          <a:srcRect/>
          <a:stretch>
            <a:fillRect/>
          </a:stretch>
        </p:blipFill>
        <p:spPr bwMode="auto">
          <a:xfrm>
            <a:off x="3786188" y="3352800"/>
            <a:ext cx="5067300" cy="3157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noGrp="1"/>
          </p:cNvSpPr>
          <p:nvPr>
            <p:ph idx="1"/>
          </p:nvPr>
        </p:nvSpPr>
        <p:spPr/>
        <p:txBody>
          <a:bodyPr/>
          <a:lstStyle/>
          <a:p>
            <a:pPr eaLnBrk="1" hangingPunct="1"/>
            <a:endParaRPr lang="en-US" smtClean="0"/>
          </a:p>
        </p:txBody>
      </p:sp>
      <p:pic>
        <p:nvPicPr>
          <p:cNvPr id="24579" name="Picture 3"/>
          <p:cNvPicPr>
            <a:picLocks noChangeAspect="1" noChangeArrowheads="1"/>
          </p:cNvPicPr>
          <p:nvPr/>
        </p:nvPicPr>
        <p:blipFill>
          <a:blip r:embed="rId3" cstate="print"/>
          <a:srcRect/>
          <a:stretch>
            <a:fillRect/>
          </a:stretch>
        </p:blipFill>
        <p:spPr bwMode="auto">
          <a:xfrm>
            <a:off x="266700" y="1193800"/>
            <a:ext cx="8877300" cy="5207000"/>
          </a:xfrm>
          <a:prstGeom prst="rect">
            <a:avLst/>
          </a:prstGeom>
          <a:noFill/>
          <a:ln w="9525">
            <a:noFill/>
            <a:miter lim="800000"/>
            <a:headEnd/>
            <a:tailEnd/>
          </a:ln>
        </p:spPr>
      </p:pic>
      <p:sp>
        <p:nvSpPr>
          <p:cNvPr id="24580" name="Title 1"/>
          <p:cNvSpPr>
            <a:spLocks noGrp="1"/>
          </p:cNvSpPr>
          <p:nvPr>
            <p:ph type="title"/>
          </p:nvPr>
        </p:nvSpPr>
        <p:spPr>
          <a:xfrm>
            <a:off x="457200" y="152400"/>
            <a:ext cx="8229600" cy="1143000"/>
          </a:xfrm>
        </p:spPr>
        <p:txBody>
          <a:bodyPr/>
          <a:lstStyle/>
          <a:p>
            <a:pPr eaLnBrk="1" hangingPunct="1"/>
            <a:r>
              <a:rPr lang="en-US" smtClean="0">
                <a:solidFill>
                  <a:srgbClr val="C00000"/>
                </a:solidFill>
              </a:rPr>
              <a:t>HIV mooring ropes: targets for treatment and vaccine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solidFill>
                  <a:srgbClr val="C00000"/>
                </a:solidFill>
              </a:rPr>
              <a:t>Things to think about</a:t>
            </a:r>
          </a:p>
        </p:txBody>
      </p:sp>
      <p:sp>
        <p:nvSpPr>
          <p:cNvPr id="25603" name="Rectangle 3"/>
          <p:cNvSpPr>
            <a:spLocks noGrp="1" noChangeArrowheads="1"/>
          </p:cNvSpPr>
          <p:nvPr>
            <p:ph type="body" idx="1"/>
          </p:nvPr>
        </p:nvSpPr>
        <p:spPr>
          <a:xfrm>
            <a:off x="685800" y="1828800"/>
            <a:ext cx="7772400" cy="4114800"/>
          </a:xfrm>
        </p:spPr>
        <p:txBody>
          <a:bodyPr/>
          <a:lstStyle/>
          <a:p>
            <a:pPr eaLnBrk="1" hangingPunct="1"/>
            <a:r>
              <a:rPr lang="en-US" smtClean="0"/>
              <a:t>When to start?</a:t>
            </a:r>
          </a:p>
          <a:p>
            <a:pPr eaLnBrk="1" hangingPunct="1"/>
            <a:r>
              <a:rPr lang="en-US" smtClean="0"/>
              <a:t>What to choose?</a:t>
            </a:r>
          </a:p>
          <a:p>
            <a:pPr eaLnBrk="1" hangingPunct="1"/>
            <a:r>
              <a:rPr lang="en-US" smtClean="0"/>
              <a:t>Individualize</a:t>
            </a:r>
          </a:p>
          <a:p>
            <a:pPr lvl="1" eaLnBrk="1" hangingPunct="1"/>
            <a:r>
              <a:rPr lang="en-US" smtClean="0"/>
              <a:t>Personal preference</a:t>
            </a:r>
          </a:p>
          <a:p>
            <a:pPr lvl="1" eaLnBrk="1" hangingPunct="1"/>
            <a:r>
              <a:rPr lang="en-US" smtClean="0"/>
              <a:t>Other health problems</a:t>
            </a:r>
          </a:p>
          <a:p>
            <a:pPr lvl="1" eaLnBrk="1" hangingPunct="1"/>
            <a:r>
              <a:rPr lang="en-US" smtClean="0"/>
              <a:t>Drug interactions</a:t>
            </a:r>
          </a:p>
          <a:p>
            <a:pPr eaLnBrk="1" hangingPunct="1"/>
            <a:r>
              <a:rPr lang="en-US" smtClean="0"/>
              <a:t>Adherence</a:t>
            </a:r>
          </a:p>
          <a:p>
            <a:pPr eaLnBrk="1" hangingPunct="1"/>
            <a:r>
              <a:rPr lang="en-US" smtClean="0"/>
              <a:t>Resistance</a:t>
            </a:r>
          </a:p>
          <a:p>
            <a:pPr eaLnBrk="1" hangingPunct="1">
              <a:buFontTx/>
              <a:buNone/>
            </a:pPr>
            <a:endParaRPr lang="en-US" smtClean="0"/>
          </a:p>
          <a:p>
            <a:pPr eaLnBrk="1" hangingPunct="1">
              <a:buFontTx/>
              <a:buNone/>
            </a:pPr>
            <a:r>
              <a:rPr lang="en-US" smtClean="0"/>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457200"/>
            <a:ext cx="7772400" cy="1143000"/>
          </a:xfrm>
        </p:spPr>
        <p:txBody>
          <a:bodyPr/>
          <a:lstStyle/>
          <a:p>
            <a:pPr eaLnBrk="1" hangingPunct="1"/>
            <a:r>
              <a:rPr lang="en-US" sz="4000" smtClean="0">
                <a:solidFill>
                  <a:srgbClr val="C00000"/>
                </a:solidFill>
              </a:rPr>
              <a:t>When to Start Antiretrovirals</a:t>
            </a:r>
          </a:p>
        </p:txBody>
      </p:sp>
      <p:sp>
        <p:nvSpPr>
          <p:cNvPr id="4" name="Isosceles Triangle 3"/>
          <p:cNvSpPr/>
          <p:nvPr/>
        </p:nvSpPr>
        <p:spPr>
          <a:xfrm>
            <a:off x="3733800" y="4724400"/>
            <a:ext cx="1600200" cy="12954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Connector 5"/>
          <p:cNvCxnSpPr/>
          <p:nvPr/>
        </p:nvCxnSpPr>
        <p:spPr>
          <a:xfrm flipV="1">
            <a:off x="1219200" y="4421188"/>
            <a:ext cx="6934200" cy="531812"/>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26629" name="TextBox 8"/>
          <p:cNvSpPr txBox="1">
            <a:spLocks noChangeArrowheads="1"/>
          </p:cNvSpPr>
          <p:nvPr/>
        </p:nvSpPr>
        <p:spPr bwMode="auto">
          <a:xfrm>
            <a:off x="1371600" y="5588000"/>
            <a:ext cx="1092200" cy="584200"/>
          </a:xfrm>
          <a:prstGeom prst="rect">
            <a:avLst/>
          </a:prstGeom>
          <a:noFill/>
          <a:ln w="9525">
            <a:noFill/>
            <a:miter lim="800000"/>
            <a:headEnd/>
            <a:tailEnd/>
          </a:ln>
        </p:spPr>
        <p:txBody>
          <a:bodyPr wrap="none">
            <a:spAutoFit/>
          </a:bodyPr>
          <a:lstStyle/>
          <a:p>
            <a:r>
              <a:rPr lang="en-US" sz="3200"/>
              <a:t>Early </a:t>
            </a:r>
          </a:p>
        </p:txBody>
      </p:sp>
      <p:sp>
        <p:nvSpPr>
          <p:cNvPr id="26630" name="Content Placeholder 10"/>
          <p:cNvSpPr>
            <a:spLocks noGrp="1"/>
          </p:cNvSpPr>
          <p:nvPr>
            <p:ph idx="1"/>
          </p:nvPr>
        </p:nvSpPr>
        <p:spPr>
          <a:xfrm>
            <a:off x="7394575" y="5664200"/>
            <a:ext cx="887413" cy="584200"/>
          </a:xfrm>
        </p:spPr>
        <p:txBody>
          <a:bodyPr wrap="none">
            <a:spAutoFit/>
          </a:bodyPr>
          <a:lstStyle/>
          <a:p>
            <a:pPr marL="0" indent="0" eaLnBrk="1" hangingPunct="1">
              <a:buFontTx/>
              <a:buNone/>
            </a:pPr>
            <a:r>
              <a:rPr lang="en-US" smtClean="0"/>
              <a:t>Late</a:t>
            </a:r>
          </a:p>
        </p:txBody>
      </p:sp>
      <p:sp>
        <p:nvSpPr>
          <p:cNvPr id="13" name="TextBox 12"/>
          <p:cNvSpPr txBox="1"/>
          <p:nvPr/>
        </p:nvSpPr>
        <p:spPr>
          <a:xfrm>
            <a:off x="5334000" y="2209800"/>
            <a:ext cx="3397250" cy="1938338"/>
          </a:xfrm>
          <a:prstGeom prst="rect">
            <a:avLst/>
          </a:prstGeom>
          <a:noFill/>
        </p:spPr>
        <p:txBody>
          <a:bodyPr wrap="none">
            <a:spAutoFit/>
          </a:bodyPr>
          <a:lstStyle/>
          <a:p>
            <a:pPr marL="342900" indent="-342900">
              <a:buFont typeface="Arial" pitchFamily="34" charset="0"/>
              <a:buChar char="•"/>
              <a:defRPr/>
            </a:pPr>
            <a:r>
              <a:rPr lang="en-US" dirty="0"/>
              <a:t>Toxicity  of treatment</a:t>
            </a:r>
          </a:p>
          <a:p>
            <a:pPr marL="342900" indent="-342900">
              <a:buFont typeface="Arial" pitchFamily="34" charset="0"/>
              <a:buChar char="•"/>
              <a:defRPr/>
            </a:pPr>
            <a:r>
              <a:rPr lang="en-US" dirty="0"/>
              <a:t>Cost</a:t>
            </a:r>
          </a:p>
          <a:p>
            <a:pPr marL="342900" indent="-342900">
              <a:buFont typeface="Arial" pitchFamily="34" charset="0"/>
              <a:buChar char="•"/>
              <a:defRPr/>
            </a:pPr>
            <a:r>
              <a:rPr lang="en-US" dirty="0"/>
              <a:t>Risk of resistance</a:t>
            </a:r>
          </a:p>
          <a:p>
            <a:pPr marL="342900" indent="-342900">
              <a:buFont typeface="Arial" pitchFamily="34" charset="0"/>
              <a:buChar char="•"/>
              <a:defRPr/>
            </a:pPr>
            <a:r>
              <a:rPr lang="en-US" dirty="0"/>
              <a:t>Effect on quality of life </a:t>
            </a:r>
          </a:p>
          <a:p>
            <a:pPr>
              <a:defRPr/>
            </a:pPr>
            <a:r>
              <a:rPr lang="en-US" dirty="0"/>
              <a:t> </a:t>
            </a:r>
          </a:p>
        </p:txBody>
      </p:sp>
      <p:sp>
        <p:nvSpPr>
          <p:cNvPr id="26632" name="TextBox 13"/>
          <p:cNvSpPr txBox="1">
            <a:spLocks noChangeArrowheads="1"/>
          </p:cNvSpPr>
          <p:nvPr/>
        </p:nvSpPr>
        <p:spPr bwMode="auto">
          <a:xfrm>
            <a:off x="635000" y="1828800"/>
            <a:ext cx="3657600" cy="3046413"/>
          </a:xfrm>
          <a:prstGeom prst="rect">
            <a:avLst/>
          </a:prstGeom>
          <a:noFill/>
          <a:ln w="9525">
            <a:noFill/>
            <a:miter lim="800000"/>
            <a:headEnd/>
            <a:tailEnd/>
          </a:ln>
        </p:spPr>
        <p:txBody>
          <a:bodyPr>
            <a:spAutoFit/>
          </a:bodyPr>
          <a:lstStyle/>
          <a:p>
            <a:pPr marL="342900" indent="-342900">
              <a:buFont typeface="Arial" charset="0"/>
              <a:buChar char="•"/>
            </a:pPr>
            <a:r>
              <a:rPr lang="en-US"/>
              <a:t>Pathogenesis  of disease: prevent immune system destruction</a:t>
            </a:r>
          </a:p>
          <a:p>
            <a:pPr marL="342900" indent="-342900">
              <a:buFont typeface="Arial" charset="0"/>
              <a:buChar char="•"/>
            </a:pPr>
            <a:r>
              <a:rPr lang="en-US"/>
              <a:t>Greater likelihood of complete suppression</a:t>
            </a:r>
          </a:p>
          <a:p>
            <a:pPr marL="342900" indent="-342900">
              <a:buFont typeface="Arial" charset="0"/>
              <a:buChar char="•"/>
            </a:pPr>
            <a:r>
              <a:rPr lang="en-US"/>
              <a:t>Public  health benefit: decreased risk of transmission to others?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304800"/>
            <a:ext cx="7772400" cy="1143000"/>
          </a:xfrm>
        </p:spPr>
        <p:txBody>
          <a:bodyPr/>
          <a:lstStyle/>
          <a:p>
            <a:pPr eaLnBrk="1" hangingPunct="1"/>
            <a:r>
              <a:rPr lang="en-US" smtClean="0">
                <a:solidFill>
                  <a:srgbClr val="C00000"/>
                </a:solidFill>
              </a:rPr>
              <a:t>When to start</a:t>
            </a:r>
          </a:p>
        </p:txBody>
      </p:sp>
      <p:pic>
        <p:nvPicPr>
          <p:cNvPr id="27651" name="Picture 2" descr="http://farm1.static.flickr.com/20/70589378_68a6939551.jpg"/>
          <p:cNvPicPr>
            <a:picLocks noChangeAspect="1" noChangeArrowheads="1"/>
          </p:cNvPicPr>
          <p:nvPr/>
        </p:nvPicPr>
        <p:blipFill>
          <a:blip r:embed="rId2" cstate="print"/>
          <a:srcRect/>
          <a:stretch>
            <a:fillRect/>
          </a:stretch>
        </p:blipFill>
        <p:spPr bwMode="auto">
          <a:xfrm>
            <a:off x="990600" y="1676400"/>
            <a:ext cx="7197725" cy="482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76200"/>
            <a:ext cx="8229600" cy="1143000"/>
          </a:xfrm>
        </p:spPr>
        <p:txBody>
          <a:bodyPr/>
          <a:lstStyle/>
          <a:p>
            <a:pPr eaLnBrk="1" hangingPunct="1"/>
            <a:r>
              <a:rPr lang="en-US" sz="3200" smtClean="0">
                <a:solidFill>
                  <a:srgbClr val="C00000"/>
                </a:solidFill>
              </a:rPr>
              <a:t>HIV-associated damage to the GI tract: Early CD4 depletion</a:t>
            </a:r>
          </a:p>
        </p:txBody>
      </p:sp>
      <p:pic>
        <p:nvPicPr>
          <p:cNvPr id="28675" name="Picture 2"/>
          <p:cNvPicPr>
            <a:picLocks noChangeAspect="1" noChangeArrowheads="1"/>
          </p:cNvPicPr>
          <p:nvPr/>
        </p:nvPicPr>
        <p:blipFill>
          <a:blip r:embed="rId3" cstate="print"/>
          <a:srcRect/>
          <a:stretch>
            <a:fillRect/>
          </a:stretch>
        </p:blipFill>
        <p:spPr bwMode="auto">
          <a:xfrm>
            <a:off x="-26988" y="2305050"/>
            <a:ext cx="4675188" cy="3409950"/>
          </a:xfrm>
          <a:prstGeom prst="rect">
            <a:avLst/>
          </a:prstGeom>
          <a:noFill/>
          <a:ln w="9525">
            <a:solidFill>
              <a:schemeClr val="tx1"/>
            </a:solidFill>
            <a:miter lim="800000"/>
            <a:headEnd/>
            <a:tailEnd/>
          </a:ln>
          <a:effectLst/>
        </p:spPr>
      </p:pic>
      <p:pic>
        <p:nvPicPr>
          <p:cNvPr id="28676" name="Picture 3"/>
          <p:cNvPicPr>
            <a:picLocks noGrp="1" noChangeAspect="1" noChangeArrowheads="1"/>
          </p:cNvPicPr>
          <p:nvPr>
            <p:ph idx="1"/>
          </p:nvPr>
        </p:nvPicPr>
        <p:blipFill>
          <a:blip r:embed="rId4" cstate="print"/>
          <a:srcRect/>
          <a:stretch>
            <a:fillRect/>
          </a:stretch>
        </p:blipFill>
        <p:spPr>
          <a:xfrm>
            <a:off x="4787900" y="2300288"/>
            <a:ext cx="4343400" cy="3414712"/>
          </a:xfrm>
          <a:ln>
            <a:solidFill>
              <a:schemeClr val="tx1"/>
            </a:solidFill>
          </a:ln>
        </p:spPr>
      </p:pic>
      <p:sp>
        <p:nvSpPr>
          <p:cNvPr id="28677" name="TextBox 3"/>
          <p:cNvSpPr txBox="1">
            <a:spLocks noChangeArrowheads="1"/>
          </p:cNvSpPr>
          <p:nvPr/>
        </p:nvSpPr>
        <p:spPr bwMode="auto">
          <a:xfrm>
            <a:off x="609600" y="1403350"/>
            <a:ext cx="2822575" cy="400050"/>
          </a:xfrm>
          <a:prstGeom prst="rect">
            <a:avLst/>
          </a:prstGeom>
          <a:noFill/>
          <a:ln w="9525">
            <a:noFill/>
            <a:miter lim="800000"/>
            <a:headEnd/>
            <a:tailEnd/>
          </a:ln>
        </p:spPr>
        <p:txBody>
          <a:bodyPr wrap="none">
            <a:spAutoFit/>
          </a:bodyPr>
          <a:lstStyle/>
          <a:p>
            <a:r>
              <a:rPr lang="en-US" sz="2000" b="1"/>
              <a:t>Healthy HIV negative gut</a:t>
            </a:r>
          </a:p>
        </p:txBody>
      </p:sp>
      <p:sp>
        <p:nvSpPr>
          <p:cNvPr id="28678" name="TextBox 6"/>
          <p:cNvSpPr txBox="1">
            <a:spLocks noChangeArrowheads="1"/>
          </p:cNvSpPr>
          <p:nvPr/>
        </p:nvSpPr>
        <p:spPr bwMode="auto">
          <a:xfrm>
            <a:off x="4648200" y="1371600"/>
            <a:ext cx="4054475" cy="400050"/>
          </a:xfrm>
          <a:prstGeom prst="rect">
            <a:avLst/>
          </a:prstGeom>
          <a:noFill/>
          <a:ln w="9525">
            <a:noFill/>
            <a:miter lim="800000"/>
            <a:headEnd/>
            <a:tailEnd/>
          </a:ln>
        </p:spPr>
        <p:txBody>
          <a:bodyPr wrap="none">
            <a:spAutoFit/>
          </a:bodyPr>
          <a:lstStyle/>
          <a:p>
            <a:r>
              <a:rPr lang="en-US" sz="2000" b="1"/>
              <a:t>Chronically infected HIV-positive gut</a:t>
            </a:r>
          </a:p>
        </p:txBody>
      </p:sp>
      <p:sp>
        <p:nvSpPr>
          <p:cNvPr id="28679" name="TextBox 7"/>
          <p:cNvSpPr txBox="1">
            <a:spLocks noChangeArrowheads="1"/>
          </p:cNvSpPr>
          <p:nvPr/>
        </p:nvSpPr>
        <p:spPr bwMode="auto">
          <a:xfrm>
            <a:off x="5289550" y="4038600"/>
            <a:ext cx="2374900" cy="369888"/>
          </a:xfrm>
          <a:prstGeom prst="rect">
            <a:avLst/>
          </a:prstGeom>
          <a:noFill/>
          <a:ln w="9525">
            <a:noFill/>
            <a:miter lim="800000"/>
            <a:headEnd/>
            <a:tailEnd/>
          </a:ln>
        </p:spPr>
        <p:txBody>
          <a:bodyPr wrap="none">
            <a:spAutoFit/>
          </a:bodyPr>
          <a:lstStyle/>
          <a:p>
            <a:r>
              <a:rPr lang="en-US" b="1"/>
              <a:t>Increased permeability</a:t>
            </a:r>
          </a:p>
        </p:txBody>
      </p:sp>
      <p:sp>
        <p:nvSpPr>
          <p:cNvPr id="28680" name="TextBox 4"/>
          <p:cNvSpPr txBox="1">
            <a:spLocks noChangeArrowheads="1"/>
          </p:cNvSpPr>
          <p:nvPr/>
        </p:nvSpPr>
        <p:spPr bwMode="auto">
          <a:xfrm>
            <a:off x="5943600" y="2406650"/>
            <a:ext cx="2332038" cy="368300"/>
          </a:xfrm>
          <a:prstGeom prst="rect">
            <a:avLst/>
          </a:prstGeom>
          <a:noFill/>
          <a:ln w="9525">
            <a:noFill/>
            <a:miter lim="800000"/>
            <a:headEnd/>
            <a:tailEnd/>
          </a:ln>
        </p:spPr>
        <p:txBody>
          <a:bodyPr wrap="none">
            <a:spAutoFit/>
          </a:bodyPr>
          <a:lstStyle/>
          <a:p>
            <a:r>
              <a:rPr lang="en-US" b="1"/>
              <a:t>Bacterial translocation</a:t>
            </a:r>
          </a:p>
        </p:txBody>
      </p:sp>
      <p:pic>
        <p:nvPicPr>
          <p:cNvPr id="28681" name="Picture 4"/>
          <p:cNvPicPr>
            <a:picLocks noChangeAspect="1" noChangeArrowheads="1"/>
          </p:cNvPicPr>
          <p:nvPr/>
        </p:nvPicPr>
        <p:blipFill>
          <a:blip r:embed="rId5" cstate="print"/>
          <a:srcRect/>
          <a:stretch>
            <a:fillRect/>
          </a:stretch>
        </p:blipFill>
        <p:spPr bwMode="auto">
          <a:xfrm>
            <a:off x="304800" y="5254625"/>
            <a:ext cx="1557338" cy="615950"/>
          </a:xfrm>
          <a:prstGeom prst="rect">
            <a:avLst/>
          </a:prstGeom>
          <a:noFill/>
          <a:ln w="9525">
            <a:noFill/>
            <a:miter lim="800000"/>
            <a:headEnd/>
            <a:tailEnd/>
          </a:ln>
          <a:effectLst/>
        </p:spPr>
      </p:pic>
      <p:sp>
        <p:nvSpPr>
          <p:cNvPr id="28682" name="TextBox 5"/>
          <p:cNvSpPr txBox="1">
            <a:spLocks noChangeArrowheads="1"/>
          </p:cNvSpPr>
          <p:nvPr/>
        </p:nvSpPr>
        <p:spPr bwMode="auto">
          <a:xfrm>
            <a:off x="6096000" y="4884738"/>
            <a:ext cx="2278063" cy="369887"/>
          </a:xfrm>
          <a:prstGeom prst="rect">
            <a:avLst/>
          </a:prstGeom>
          <a:noFill/>
          <a:ln w="9525">
            <a:noFill/>
            <a:miter lim="800000"/>
            <a:headEnd/>
            <a:tailEnd/>
          </a:ln>
        </p:spPr>
        <p:txBody>
          <a:bodyPr wrap="none">
            <a:spAutoFit/>
          </a:bodyPr>
          <a:lstStyle/>
          <a:p>
            <a:r>
              <a:rPr lang="en-US" b="1"/>
              <a:t>Depletion of CD4 cells</a:t>
            </a:r>
          </a:p>
        </p:txBody>
      </p:sp>
      <p:sp>
        <p:nvSpPr>
          <p:cNvPr id="28683" name="Title 1"/>
          <p:cNvSpPr txBox="1">
            <a:spLocks/>
          </p:cNvSpPr>
          <p:nvPr/>
        </p:nvSpPr>
        <p:spPr bwMode="auto">
          <a:xfrm>
            <a:off x="182563" y="5715000"/>
            <a:ext cx="8229600" cy="1143000"/>
          </a:xfrm>
          <a:prstGeom prst="rect">
            <a:avLst/>
          </a:prstGeom>
          <a:noFill/>
          <a:ln w="9525">
            <a:noFill/>
            <a:miter lim="800000"/>
            <a:headEnd/>
            <a:tailEnd/>
          </a:ln>
          <a:effectLst/>
        </p:spPr>
        <p:txBody>
          <a:bodyPr anchor="ctr"/>
          <a:lstStyle/>
          <a:p>
            <a:pPr algn="ctr"/>
            <a:r>
              <a:rPr lang="en-US" sz="3600">
                <a:solidFill>
                  <a:srgbClr val="C00000"/>
                </a:solidFill>
              </a:rPr>
              <a:t>Systemic Immune activation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7"/>
          <p:cNvGraphicFramePr>
            <a:graphicFrameLocks/>
          </p:cNvGraphicFramePr>
          <p:nvPr/>
        </p:nvGraphicFramePr>
        <p:xfrm>
          <a:off x="381000" y="990600"/>
          <a:ext cx="8610600" cy="5699574"/>
        </p:xfrm>
        <a:graphic>
          <a:graphicData uri="http://schemas.openxmlformats.org/drawingml/2006/table">
            <a:tbl>
              <a:tblPr firstRow="1" bandRow="1">
                <a:tableStyleId>{5C22544A-7EE6-4342-B048-85BDC9FD1C3A}</a:tableStyleId>
              </a:tblPr>
              <a:tblGrid>
                <a:gridCol w="2286000"/>
                <a:gridCol w="3302000"/>
                <a:gridCol w="3022600"/>
              </a:tblGrid>
              <a:tr h="822868">
                <a:tc>
                  <a:txBody>
                    <a:bodyPr/>
                    <a:lstStyle/>
                    <a:p>
                      <a:r>
                        <a:rPr lang="en-US" sz="2400" dirty="0" smtClean="0"/>
                        <a:t>CD4 Cell count</a:t>
                      </a:r>
                    </a:p>
                    <a:p>
                      <a:r>
                        <a:rPr lang="en-US" sz="2400" dirty="0" smtClean="0"/>
                        <a:t>(cells/mL)</a:t>
                      </a:r>
                      <a:endParaRPr lang="en-US" sz="2400" dirty="0"/>
                    </a:p>
                  </a:txBody>
                  <a:tcPr marT="45715" marB="45715"/>
                </a:tc>
                <a:tc>
                  <a:txBody>
                    <a:bodyPr/>
                    <a:lstStyle/>
                    <a:p>
                      <a:r>
                        <a:rPr lang="en-US" sz="2400" dirty="0" smtClean="0"/>
                        <a:t>Recommendation to start</a:t>
                      </a:r>
                      <a:endParaRPr lang="en-US" sz="2400" dirty="0"/>
                    </a:p>
                  </a:txBody>
                  <a:tcPr marT="45715" marB="45715"/>
                </a:tc>
                <a:tc>
                  <a:txBody>
                    <a:bodyPr/>
                    <a:lstStyle/>
                    <a:p>
                      <a:r>
                        <a:rPr lang="en-US" sz="2400" dirty="0" smtClean="0"/>
                        <a:t>Comments</a:t>
                      </a:r>
                      <a:endParaRPr lang="en-US" sz="2400" dirty="0"/>
                    </a:p>
                  </a:txBody>
                  <a:tcPr marT="45715" marB="45715"/>
                </a:tc>
              </a:tr>
              <a:tr h="655247">
                <a:tc>
                  <a:txBody>
                    <a:bodyPr/>
                    <a:lstStyle/>
                    <a:p>
                      <a:r>
                        <a:rPr lang="en-US" sz="2400" dirty="0" smtClean="0"/>
                        <a:t>&lt;=200</a:t>
                      </a:r>
                      <a:endParaRPr lang="en-US" sz="2400" dirty="0"/>
                    </a:p>
                  </a:txBody>
                  <a:tcPr marT="45715" marB="45715"/>
                </a:tc>
                <a:tc>
                  <a:txBody>
                    <a:bodyPr/>
                    <a:lstStyle/>
                    <a:p>
                      <a:r>
                        <a:rPr lang="en-US" sz="2400" dirty="0" smtClean="0"/>
                        <a:t>Strongly recommended</a:t>
                      </a:r>
                      <a:endParaRPr lang="en-US" sz="2400" dirty="0"/>
                    </a:p>
                  </a:txBody>
                  <a:tcPr marT="45715" marB="45715"/>
                </a:tc>
                <a:tc>
                  <a:txBody>
                    <a:bodyPr/>
                    <a:lstStyle/>
                    <a:p>
                      <a:endParaRPr lang="en-US" sz="2400"/>
                    </a:p>
                  </a:txBody>
                  <a:tcPr marT="45715" marB="45715"/>
                </a:tc>
              </a:tr>
              <a:tr h="655247">
                <a:tc>
                  <a:txBody>
                    <a:bodyPr/>
                    <a:lstStyle/>
                    <a:p>
                      <a:r>
                        <a:rPr lang="en-US" sz="2400" dirty="0" smtClean="0"/>
                        <a:t>&lt;350</a:t>
                      </a:r>
                      <a:endParaRPr lang="en-US" sz="2400" dirty="0"/>
                    </a:p>
                  </a:txBody>
                  <a:tcPr marT="45715" marB="45715"/>
                </a:tc>
                <a:tc>
                  <a:txBody>
                    <a:bodyPr/>
                    <a:lstStyle/>
                    <a:p>
                      <a:r>
                        <a:rPr lang="en-US" sz="2400" dirty="0" smtClean="0"/>
                        <a:t>Strongly Recommend</a:t>
                      </a:r>
                      <a:endParaRPr lang="en-US" sz="2400" dirty="0"/>
                    </a:p>
                  </a:txBody>
                  <a:tcPr marT="45715" marB="45715"/>
                </a:tc>
                <a:tc>
                  <a:txBody>
                    <a:bodyPr/>
                    <a:lstStyle/>
                    <a:p>
                      <a:endParaRPr lang="en-US" sz="2400"/>
                    </a:p>
                  </a:txBody>
                  <a:tcPr marT="45715" marB="45715"/>
                </a:tc>
              </a:tr>
              <a:tr h="1188588">
                <a:tc>
                  <a:txBody>
                    <a:bodyPr/>
                    <a:lstStyle/>
                    <a:p>
                      <a:r>
                        <a:rPr lang="en-US" sz="2400" dirty="0" smtClean="0"/>
                        <a:t>350-500</a:t>
                      </a:r>
                      <a:endParaRPr lang="en-US" sz="2400" dirty="0"/>
                    </a:p>
                  </a:txBody>
                  <a:tcPr marT="45715" marB="45715"/>
                </a:tc>
                <a:tc>
                  <a:txBody>
                    <a:bodyPr/>
                    <a:lstStyle/>
                    <a:p>
                      <a:r>
                        <a:rPr lang="en-US" sz="2400" dirty="0" smtClean="0"/>
                        <a:t>Recommend</a:t>
                      </a:r>
                      <a:endParaRPr lang="en-US" sz="2400" dirty="0"/>
                    </a:p>
                  </a:txBody>
                  <a:tcPr marT="45715" marB="45715"/>
                </a:tc>
                <a:tc>
                  <a:txBody>
                    <a:bodyPr/>
                    <a:lstStyle/>
                    <a:p>
                      <a:r>
                        <a:rPr lang="en-US" sz="2400" dirty="0" smtClean="0"/>
                        <a:t>Strong: 55% Moderate: 45% of the panel</a:t>
                      </a:r>
                      <a:endParaRPr lang="en-US" sz="2400" dirty="0"/>
                    </a:p>
                  </a:txBody>
                  <a:tcPr marT="45715" marB="45715"/>
                </a:tc>
              </a:tr>
              <a:tr h="1188588">
                <a:tc>
                  <a:txBody>
                    <a:bodyPr/>
                    <a:lstStyle/>
                    <a:p>
                      <a:r>
                        <a:rPr lang="en-US" sz="2400" dirty="0" smtClean="0"/>
                        <a:t>&gt;500</a:t>
                      </a:r>
                      <a:endParaRPr lang="en-US" sz="2400" dirty="0"/>
                    </a:p>
                  </a:txBody>
                  <a:tcPr marT="45715" marB="45715"/>
                </a:tc>
                <a:tc>
                  <a:txBody>
                    <a:bodyPr/>
                    <a:lstStyle/>
                    <a:p>
                      <a:r>
                        <a:rPr lang="en-US" sz="2400" dirty="0" smtClean="0"/>
                        <a:t>Consider</a:t>
                      </a:r>
                      <a:endParaRPr lang="en-US" sz="2400" dirty="0"/>
                    </a:p>
                  </a:txBody>
                  <a:tcPr marT="45715" marB="45715"/>
                </a:tc>
                <a:tc>
                  <a:txBody>
                    <a:bodyPr/>
                    <a:lstStyle/>
                    <a:p>
                      <a:r>
                        <a:rPr lang="en-US" sz="2400" dirty="0" smtClean="0"/>
                        <a:t>Favor: 50% of panel</a:t>
                      </a:r>
                    </a:p>
                    <a:p>
                      <a:r>
                        <a:rPr lang="en-US" sz="2400" dirty="0" smtClean="0"/>
                        <a:t>Optional: 50% of panel</a:t>
                      </a:r>
                      <a:endParaRPr lang="en-US" sz="2400" dirty="0"/>
                    </a:p>
                  </a:txBody>
                  <a:tcPr marT="45715" marB="45715"/>
                </a:tc>
              </a:tr>
              <a:tr h="1188588">
                <a:tc>
                  <a:txBody>
                    <a:bodyPr/>
                    <a:lstStyle/>
                    <a:p>
                      <a:r>
                        <a:rPr lang="en-US" sz="2400" dirty="0" smtClean="0"/>
                        <a:t>Clinical HBV, Pregnancy, HIVAN, AIDS</a:t>
                      </a:r>
                      <a:endParaRPr lang="en-US" sz="2400" dirty="0"/>
                    </a:p>
                  </a:txBody>
                  <a:tcPr marT="45715" marB="45715"/>
                </a:tc>
                <a:tc>
                  <a:txBody>
                    <a:bodyPr/>
                    <a:lstStyle/>
                    <a:p>
                      <a:r>
                        <a:rPr lang="en-US" sz="2400" dirty="0" smtClean="0"/>
                        <a:t>Strongly recommend</a:t>
                      </a:r>
                      <a:endParaRPr lang="en-US" sz="2400" dirty="0"/>
                    </a:p>
                  </a:txBody>
                  <a:tcPr marT="45715" marB="45715"/>
                </a:tc>
                <a:tc>
                  <a:txBody>
                    <a:bodyPr/>
                    <a:lstStyle/>
                    <a:p>
                      <a:endParaRPr lang="en-US" sz="2400" dirty="0"/>
                    </a:p>
                  </a:txBody>
                  <a:tcPr marT="45715" marB="45715"/>
                </a:tc>
              </a:tr>
            </a:tbl>
          </a:graphicData>
        </a:graphic>
      </p:graphicFrame>
      <p:sp>
        <p:nvSpPr>
          <p:cNvPr id="29728" name="Title 2"/>
          <p:cNvSpPr>
            <a:spLocks noGrp="1"/>
          </p:cNvSpPr>
          <p:nvPr>
            <p:ph type="title"/>
          </p:nvPr>
        </p:nvSpPr>
        <p:spPr>
          <a:xfrm>
            <a:off x="457200" y="17463"/>
            <a:ext cx="8229600" cy="1143000"/>
          </a:xfrm>
        </p:spPr>
        <p:txBody>
          <a:bodyPr/>
          <a:lstStyle/>
          <a:p>
            <a:pPr eaLnBrk="1" hangingPunct="1"/>
            <a:r>
              <a:rPr lang="en-US" sz="3200" smtClean="0">
                <a:solidFill>
                  <a:srgbClr val="C00000"/>
                </a:solidFill>
              </a:rPr>
              <a:t>Initiation of ART  DHHS Guidelines 2011</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685800" y="381000"/>
            <a:ext cx="4495800" cy="1143000"/>
          </a:xfrm>
        </p:spPr>
        <p:txBody>
          <a:bodyPr/>
          <a:lstStyle/>
          <a:p>
            <a:r>
              <a:rPr lang="en-US" smtClean="0">
                <a:solidFill>
                  <a:srgbClr val="C00000"/>
                </a:solidFill>
              </a:rPr>
              <a:t>HIV replication:</a:t>
            </a:r>
            <a:br>
              <a:rPr lang="en-US" smtClean="0">
                <a:solidFill>
                  <a:srgbClr val="C00000"/>
                </a:solidFill>
              </a:rPr>
            </a:br>
            <a:r>
              <a:rPr lang="en-US" smtClean="0">
                <a:solidFill>
                  <a:srgbClr val="C00000"/>
                </a:solidFill>
              </a:rPr>
              <a:t>fast but error prone</a:t>
            </a:r>
          </a:p>
        </p:txBody>
      </p:sp>
      <p:pic>
        <p:nvPicPr>
          <p:cNvPr id="30723" name="Picture 2" descr="http://www.copymachineblog.com/wp-content/uploads/2011/02/copier.jpg"/>
          <p:cNvPicPr>
            <a:picLocks noChangeAspect="1" noChangeArrowheads="1"/>
          </p:cNvPicPr>
          <p:nvPr/>
        </p:nvPicPr>
        <p:blipFill>
          <a:blip r:embed="rId2" cstate="print"/>
          <a:srcRect/>
          <a:stretch>
            <a:fillRect/>
          </a:stretch>
        </p:blipFill>
        <p:spPr bwMode="auto">
          <a:xfrm>
            <a:off x="76200" y="1676400"/>
            <a:ext cx="5791200" cy="5114925"/>
          </a:xfrm>
          <a:prstGeom prst="rect">
            <a:avLst/>
          </a:prstGeom>
          <a:noFill/>
          <a:ln w="9525">
            <a:noFill/>
            <a:miter lim="800000"/>
            <a:headEnd/>
            <a:tailEnd/>
          </a:ln>
        </p:spPr>
      </p:pic>
      <p:pic>
        <p:nvPicPr>
          <p:cNvPr id="30724" name="Picture 4" descr="http://img27.imageshack.us/img27/163/hivgrosscycleonly.png"/>
          <p:cNvPicPr>
            <a:picLocks noChangeAspect="1" noChangeArrowheads="1"/>
          </p:cNvPicPr>
          <p:nvPr/>
        </p:nvPicPr>
        <p:blipFill>
          <a:blip r:embed="rId3" cstate="print"/>
          <a:srcRect/>
          <a:stretch>
            <a:fillRect/>
          </a:stretch>
        </p:blipFill>
        <p:spPr bwMode="auto">
          <a:xfrm>
            <a:off x="5922963" y="38100"/>
            <a:ext cx="3144837" cy="6718300"/>
          </a:xfrm>
          <a:prstGeom prst="rect">
            <a:avLst/>
          </a:prstGeom>
          <a:noFill/>
          <a:ln w="9525">
            <a:noFill/>
            <a:miter lim="800000"/>
            <a:headEnd/>
            <a:tailEnd/>
          </a:ln>
        </p:spPr>
      </p:pic>
      <p:sp>
        <p:nvSpPr>
          <p:cNvPr id="3" name="Oval 2"/>
          <p:cNvSpPr/>
          <p:nvPr/>
        </p:nvSpPr>
        <p:spPr>
          <a:xfrm>
            <a:off x="5922963" y="1295400"/>
            <a:ext cx="1697037" cy="685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6" name="Straight Arrow Connector 5"/>
          <p:cNvCxnSpPr/>
          <p:nvPr/>
        </p:nvCxnSpPr>
        <p:spPr>
          <a:xfrm flipH="1">
            <a:off x="4876800" y="1828800"/>
            <a:ext cx="1143000" cy="609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8" descr="Ron Naversen with some of the masks he collected in Bali"/>
          <p:cNvPicPr>
            <a:picLocks noChangeAspect="1" noChangeArrowheads="1"/>
          </p:cNvPicPr>
          <p:nvPr>
            <p:ph idx="1"/>
          </p:nvPr>
        </p:nvPicPr>
        <p:blipFill>
          <a:blip r:embed="rId3" cstate="print"/>
          <a:srcRect/>
          <a:stretch>
            <a:fillRect/>
          </a:stretch>
        </p:blipFill>
        <p:spPr>
          <a:xfrm>
            <a:off x="5943600" y="2286000"/>
            <a:ext cx="2468563" cy="3810000"/>
          </a:xfrm>
          <a:noFill/>
        </p:spPr>
      </p:pic>
      <p:sp>
        <p:nvSpPr>
          <p:cNvPr id="31747" name="Rectangle 2"/>
          <p:cNvSpPr>
            <a:spLocks noGrp="1" noChangeArrowheads="1"/>
          </p:cNvSpPr>
          <p:nvPr>
            <p:ph type="title"/>
          </p:nvPr>
        </p:nvSpPr>
        <p:spPr>
          <a:xfrm>
            <a:off x="685800" y="228600"/>
            <a:ext cx="7772400" cy="1143000"/>
          </a:xfrm>
        </p:spPr>
        <p:txBody>
          <a:bodyPr/>
          <a:lstStyle/>
          <a:p>
            <a:pPr eaLnBrk="1" hangingPunct="1"/>
            <a:r>
              <a:rPr lang="en-US" smtClean="0">
                <a:solidFill>
                  <a:srgbClr val="C00000"/>
                </a:solidFill>
              </a:rPr>
              <a:t>HIV: The Master Magician</a:t>
            </a:r>
          </a:p>
        </p:txBody>
      </p:sp>
      <p:pic>
        <p:nvPicPr>
          <p:cNvPr id="31748" name="Picture 5" descr="fanta"/>
          <p:cNvPicPr>
            <a:picLocks noChangeAspect="1" noChangeArrowheads="1"/>
          </p:cNvPicPr>
          <p:nvPr/>
        </p:nvPicPr>
        <p:blipFill>
          <a:blip r:embed="rId4" cstate="print"/>
          <a:srcRect/>
          <a:stretch>
            <a:fillRect/>
          </a:stretch>
        </p:blipFill>
        <p:spPr bwMode="auto">
          <a:xfrm>
            <a:off x="304800" y="2286000"/>
            <a:ext cx="4876800" cy="3733800"/>
          </a:xfrm>
          <a:prstGeom prst="rect">
            <a:avLst/>
          </a:prstGeom>
          <a:noFill/>
          <a:ln w="9525">
            <a:noFill/>
            <a:miter lim="800000"/>
            <a:headEnd/>
            <a:tailEnd/>
          </a:ln>
        </p:spPr>
      </p:pic>
      <p:sp>
        <p:nvSpPr>
          <p:cNvPr id="31749" name="Text Box 6"/>
          <p:cNvSpPr txBox="1">
            <a:spLocks noChangeArrowheads="1"/>
          </p:cNvSpPr>
          <p:nvPr/>
        </p:nvSpPr>
        <p:spPr bwMode="auto">
          <a:xfrm>
            <a:off x="381000" y="1355725"/>
            <a:ext cx="4876800" cy="701675"/>
          </a:xfrm>
          <a:prstGeom prst="rect">
            <a:avLst/>
          </a:prstGeom>
          <a:noFill/>
          <a:ln w="9525">
            <a:noFill/>
            <a:miter lim="800000"/>
            <a:headEnd/>
            <a:tailEnd/>
          </a:ln>
          <a:effectLst/>
        </p:spPr>
        <p:txBody>
          <a:bodyPr>
            <a:spAutoFit/>
          </a:bodyPr>
          <a:lstStyle/>
          <a:p>
            <a:pPr>
              <a:spcBef>
                <a:spcPct val="50000"/>
              </a:spcBef>
            </a:pPr>
            <a:r>
              <a:rPr lang="en-US" sz="2000"/>
              <a:t>Rapid replication: 10,000,000,000 HIV viruses are produced per day </a:t>
            </a:r>
          </a:p>
        </p:txBody>
      </p:sp>
      <p:sp>
        <p:nvSpPr>
          <p:cNvPr id="31750" name="Text Box 10"/>
          <p:cNvSpPr txBox="1">
            <a:spLocks noChangeArrowheads="1"/>
          </p:cNvSpPr>
          <p:nvPr/>
        </p:nvSpPr>
        <p:spPr bwMode="auto">
          <a:xfrm>
            <a:off x="5867400" y="1355725"/>
            <a:ext cx="2743200" cy="701675"/>
          </a:xfrm>
          <a:prstGeom prst="rect">
            <a:avLst/>
          </a:prstGeom>
          <a:noFill/>
          <a:ln w="9525">
            <a:noFill/>
            <a:miter lim="800000"/>
            <a:headEnd/>
            <a:tailEnd/>
          </a:ln>
          <a:effectLst/>
        </p:spPr>
        <p:txBody>
          <a:bodyPr>
            <a:spAutoFit/>
          </a:bodyPr>
          <a:lstStyle/>
          <a:p>
            <a:pPr>
              <a:spcBef>
                <a:spcPct val="50000"/>
              </a:spcBef>
            </a:pPr>
            <a:r>
              <a:rPr lang="en-US" sz="2000"/>
              <a:t>Rapid mutation: the man of a thousand faces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76200"/>
            <a:ext cx="7772400" cy="1143000"/>
          </a:xfrm>
        </p:spPr>
        <p:txBody>
          <a:bodyPr/>
          <a:lstStyle/>
          <a:p>
            <a:pPr eaLnBrk="1" hangingPunct="1"/>
            <a:r>
              <a:rPr lang="en-US" smtClean="0">
                <a:solidFill>
                  <a:srgbClr val="C00000"/>
                </a:solidFill>
              </a:rPr>
              <a:t>We’re talking tiny: 110 – 150 nm</a:t>
            </a:r>
            <a:br>
              <a:rPr lang="en-US" smtClean="0">
                <a:solidFill>
                  <a:srgbClr val="C00000"/>
                </a:solidFill>
              </a:rPr>
            </a:br>
            <a:r>
              <a:rPr lang="en-US" sz="2400" smtClean="0">
                <a:solidFill>
                  <a:srgbClr val="C00000"/>
                </a:solidFill>
              </a:rPr>
              <a:t>That’s 150 billionths of a meter</a:t>
            </a:r>
            <a:endParaRPr lang="en-US" smtClean="0">
              <a:solidFill>
                <a:srgbClr val="C00000"/>
              </a:solidFill>
            </a:endParaRPr>
          </a:p>
        </p:txBody>
      </p:sp>
      <p:pic>
        <p:nvPicPr>
          <p:cNvPr id="5123" name="Picture 5" descr="13-01_virussizes_1"/>
          <p:cNvPicPr>
            <a:picLocks noChangeAspect="1" noChangeArrowheads="1"/>
          </p:cNvPicPr>
          <p:nvPr/>
        </p:nvPicPr>
        <p:blipFill>
          <a:blip r:embed="rId3" cstate="print"/>
          <a:srcRect/>
          <a:stretch>
            <a:fillRect/>
          </a:stretch>
        </p:blipFill>
        <p:spPr bwMode="auto">
          <a:xfrm>
            <a:off x="1447800" y="1295400"/>
            <a:ext cx="6400800" cy="5299075"/>
          </a:xfrm>
          <a:prstGeom prst="rect">
            <a:avLst/>
          </a:prstGeom>
          <a:noFill/>
          <a:ln w="9525">
            <a:noFill/>
            <a:miter lim="800000"/>
            <a:headEnd/>
            <a:tailEnd/>
          </a:ln>
        </p:spPr>
      </p:pic>
      <p:pic>
        <p:nvPicPr>
          <p:cNvPr id="5124" name="Picture 6" descr="HIV pict a"/>
          <p:cNvPicPr>
            <a:picLocks noChangeAspect="1" noChangeArrowheads="1"/>
          </p:cNvPicPr>
          <p:nvPr>
            <p:ph idx="1"/>
          </p:nvPr>
        </p:nvPicPr>
        <p:blipFill>
          <a:blip r:embed="rId4" cstate="print"/>
          <a:srcRect/>
          <a:stretch>
            <a:fillRect/>
          </a:stretch>
        </p:blipFill>
        <p:spPr>
          <a:xfrm>
            <a:off x="990600" y="1600200"/>
            <a:ext cx="457200" cy="434975"/>
          </a:xfr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457200"/>
            <a:ext cx="7772400" cy="1143000"/>
          </a:xfrm>
        </p:spPr>
        <p:txBody>
          <a:bodyPr/>
          <a:lstStyle/>
          <a:p>
            <a:pPr eaLnBrk="1" hangingPunct="1"/>
            <a:r>
              <a:rPr lang="en-US" smtClean="0">
                <a:solidFill>
                  <a:srgbClr val="C00000"/>
                </a:solidFill>
              </a:rPr>
              <a:t>Drug resistance</a:t>
            </a:r>
          </a:p>
        </p:txBody>
      </p:sp>
      <p:pic>
        <p:nvPicPr>
          <p:cNvPr id="32771" name="Picture 13"/>
          <p:cNvPicPr>
            <a:picLocks noChangeAspect="1" noChangeArrowheads="1"/>
          </p:cNvPicPr>
          <p:nvPr>
            <p:ph sz="half" idx="1"/>
          </p:nvPr>
        </p:nvPicPr>
        <p:blipFill>
          <a:blip r:embed="rId2" cstate="print"/>
          <a:srcRect/>
          <a:stretch>
            <a:fillRect/>
          </a:stretch>
        </p:blipFill>
        <p:spPr>
          <a:xfrm>
            <a:off x="381000" y="2063750"/>
            <a:ext cx="8229600" cy="3194050"/>
          </a:xfr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85800" y="76200"/>
            <a:ext cx="7772400" cy="1143000"/>
          </a:xfrm>
        </p:spPr>
        <p:txBody>
          <a:bodyPr/>
          <a:lstStyle/>
          <a:p>
            <a:pPr eaLnBrk="1" hangingPunct="1"/>
            <a:r>
              <a:rPr lang="en-US" smtClean="0">
                <a:solidFill>
                  <a:srgbClr val="C00000"/>
                </a:solidFill>
              </a:rPr>
              <a:t>Let’s take a step back</a:t>
            </a:r>
          </a:p>
        </p:txBody>
      </p:sp>
      <p:pic>
        <p:nvPicPr>
          <p:cNvPr id="81924" name="Picture 4" descr="http://www.uiowa.edu/~nathist/images/earth_001.png"/>
          <p:cNvPicPr>
            <a:picLocks noChangeAspect="1" noChangeArrowheads="1"/>
          </p:cNvPicPr>
          <p:nvPr/>
        </p:nvPicPr>
        <p:blipFill>
          <a:blip r:embed="rId2" cstate="print"/>
          <a:srcRect/>
          <a:stretch>
            <a:fillRect/>
          </a:stretch>
        </p:blipFill>
        <p:spPr bwMode="auto">
          <a:xfrm>
            <a:off x="554038" y="569913"/>
            <a:ext cx="7827962" cy="64404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81924"/>
                                        </p:tgtEl>
                                        <p:attrNameLst>
                                          <p:attrName>style.visibility</p:attrName>
                                        </p:attrNameLst>
                                      </p:cBhvr>
                                      <p:to>
                                        <p:strVal val="visible"/>
                                      </p:to>
                                    </p:set>
                                    <p:anim calcmode="lin" valueType="num">
                                      <p:cBhvr>
                                        <p:cTn id="7" dur="500" fill="hold"/>
                                        <p:tgtEl>
                                          <p:spTgt spid="81924"/>
                                        </p:tgtEl>
                                        <p:attrNameLst>
                                          <p:attrName>ppt_w</p:attrName>
                                        </p:attrNameLst>
                                      </p:cBhvr>
                                      <p:tavLst>
                                        <p:tav tm="0">
                                          <p:val>
                                            <p:fltVal val="0"/>
                                          </p:val>
                                        </p:tav>
                                        <p:tav tm="100000">
                                          <p:val>
                                            <p:strVal val="#ppt_w"/>
                                          </p:val>
                                        </p:tav>
                                      </p:tavLst>
                                    </p:anim>
                                    <p:anim calcmode="lin" valueType="num">
                                      <p:cBhvr>
                                        <p:cTn id="8" dur="500" fill="hold"/>
                                        <p:tgtEl>
                                          <p:spTgt spid="81924"/>
                                        </p:tgtEl>
                                        <p:attrNameLst>
                                          <p:attrName>ppt_h</p:attrName>
                                        </p:attrNameLst>
                                      </p:cBhvr>
                                      <p:tavLst>
                                        <p:tav tm="0">
                                          <p:val>
                                            <p:fltVal val="0"/>
                                          </p:val>
                                        </p:tav>
                                        <p:tav tm="100000">
                                          <p:val>
                                            <p:strVal val="#ppt_h"/>
                                          </p:val>
                                        </p:tav>
                                      </p:tavLst>
                                    </p:anim>
                                    <p:animEffect transition="in" filter="fade">
                                      <p:cBhvr>
                                        <p:cTn id="9" dur="500"/>
                                        <p:tgtEl>
                                          <p:spTgt spid="81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85800" y="76200"/>
            <a:ext cx="7772400" cy="1143000"/>
          </a:xfrm>
        </p:spPr>
        <p:txBody>
          <a:bodyPr/>
          <a:lstStyle/>
          <a:p>
            <a:pPr eaLnBrk="1" hangingPunct="1"/>
            <a:r>
              <a:rPr lang="en-US" smtClean="0">
                <a:solidFill>
                  <a:srgbClr val="C00000"/>
                </a:solidFill>
              </a:rPr>
              <a:t>Origins of HIV</a:t>
            </a:r>
          </a:p>
        </p:txBody>
      </p:sp>
      <p:pic>
        <p:nvPicPr>
          <p:cNvPr id="34819" name="Picture 2" descr="http://evolution.berkeley.edu/evolibrary/images/news/hivmap.gif"/>
          <p:cNvPicPr>
            <a:picLocks noChangeAspect="1" noChangeArrowheads="1"/>
          </p:cNvPicPr>
          <p:nvPr/>
        </p:nvPicPr>
        <p:blipFill>
          <a:blip r:embed="rId2" cstate="print"/>
          <a:srcRect/>
          <a:stretch>
            <a:fillRect/>
          </a:stretch>
        </p:blipFill>
        <p:spPr bwMode="auto">
          <a:xfrm>
            <a:off x="152400" y="1527175"/>
            <a:ext cx="6400800" cy="3787775"/>
          </a:xfrm>
          <a:prstGeom prst="rect">
            <a:avLst/>
          </a:prstGeom>
          <a:noFill/>
          <a:ln w="9525">
            <a:noFill/>
            <a:miter lim="800000"/>
            <a:headEnd/>
            <a:tailEnd/>
          </a:ln>
        </p:spPr>
      </p:pic>
      <p:pic>
        <p:nvPicPr>
          <p:cNvPr id="34820" name="Picture 4" descr="http://evolution.berkeley.edu/evolibrary/images/news/hivphylogeny3.gif"/>
          <p:cNvPicPr>
            <a:picLocks noChangeAspect="1" noChangeArrowheads="1"/>
          </p:cNvPicPr>
          <p:nvPr/>
        </p:nvPicPr>
        <p:blipFill>
          <a:blip r:embed="rId3" cstate="print"/>
          <a:srcRect/>
          <a:stretch>
            <a:fillRect/>
          </a:stretch>
        </p:blipFill>
        <p:spPr bwMode="auto">
          <a:xfrm>
            <a:off x="6540500" y="1552575"/>
            <a:ext cx="2451100" cy="4848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85800" y="381000"/>
            <a:ext cx="7772400" cy="1143000"/>
          </a:xfrm>
        </p:spPr>
        <p:txBody>
          <a:bodyPr/>
          <a:lstStyle/>
          <a:p>
            <a:pPr eaLnBrk="1" hangingPunct="1"/>
            <a:r>
              <a:rPr lang="en-US" smtClean="0">
                <a:solidFill>
                  <a:srgbClr val="C00000"/>
                </a:solidFill>
              </a:rPr>
              <a:t>HIV Sub-types</a:t>
            </a:r>
          </a:p>
        </p:txBody>
      </p:sp>
      <p:pic>
        <p:nvPicPr>
          <p:cNvPr id="35843" name="Picture 2" descr="http://www.journaids.org/images/uploads/hiv_subtypes.jpg"/>
          <p:cNvPicPr>
            <a:picLocks noChangeAspect="1" noChangeArrowheads="1"/>
          </p:cNvPicPr>
          <p:nvPr/>
        </p:nvPicPr>
        <p:blipFill>
          <a:blip r:embed="rId2" cstate="print"/>
          <a:srcRect/>
          <a:stretch>
            <a:fillRect/>
          </a:stretch>
        </p:blipFill>
        <p:spPr bwMode="auto">
          <a:xfrm>
            <a:off x="838200" y="1676400"/>
            <a:ext cx="7543800" cy="4849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pbs.org/wgbh/pages/frontline/aids/art/clademap.gif"/>
          <p:cNvPicPr>
            <a:picLocks noChangeAspect="1" noChangeArrowheads="1"/>
          </p:cNvPicPr>
          <p:nvPr/>
        </p:nvPicPr>
        <p:blipFill>
          <a:blip r:embed="rId2" cstate="print"/>
          <a:srcRect/>
          <a:stretch>
            <a:fillRect/>
          </a:stretch>
        </p:blipFill>
        <p:spPr bwMode="auto">
          <a:xfrm>
            <a:off x="304800" y="304800"/>
            <a:ext cx="8534400" cy="5802313"/>
          </a:xfrm>
          <a:prstGeom prst="rect">
            <a:avLst/>
          </a:prstGeom>
          <a:noFill/>
          <a:ln w="9525">
            <a:noFill/>
            <a:miter lim="800000"/>
            <a:headEnd/>
            <a:tailEnd/>
          </a:ln>
        </p:spPr>
      </p:pic>
      <p:sp>
        <p:nvSpPr>
          <p:cNvPr id="36867" name="TextBox 1"/>
          <p:cNvSpPr txBox="1">
            <a:spLocks noChangeArrowheads="1"/>
          </p:cNvSpPr>
          <p:nvPr/>
        </p:nvSpPr>
        <p:spPr bwMode="auto">
          <a:xfrm>
            <a:off x="457200" y="6172200"/>
            <a:ext cx="1600200" cy="381000"/>
          </a:xfrm>
          <a:prstGeom prst="rect">
            <a:avLst/>
          </a:prstGeom>
          <a:noFill/>
          <a:ln w="9525">
            <a:noFill/>
            <a:miter lim="800000"/>
            <a:headEnd/>
            <a:tailEnd/>
          </a:ln>
        </p:spPr>
        <p:txBody>
          <a:bodyPr>
            <a:spAutoFit/>
          </a:bodyPr>
          <a:lstStyle/>
          <a:p>
            <a:r>
              <a:rPr lang="en-US" b="1">
                <a:latin typeface="Calibri" pitchFamily="34" charset="0"/>
              </a:rPr>
              <a:t>IAVI</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Object 2"/>
          <p:cNvGraphicFramePr>
            <a:graphicFrameLocks noChangeAspect="1"/>
          </p:cNvGraphicFramePr>
          <p:nvPr/>
        </p:nvGraphicFramePr>
        <p:xfrm>
          <a:off x="652463" y="17463"/>
          <a:ext cx="7823200" cy="6840537"/>
        </p:xfrm>
        <a:graphic>
          <a:graphicData uri="http://schemas.openxmlformats.org/presentationml/2006/ole">
            <p:oleObj spid="_x0000_s37890" name="Bitmap Image" r:id="rId4" imgW="9678751" imgH="7523810" progId="Paint.Picture">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274" name="Text Box 2"/>
          <p:cNvSpPr txBox="1">
            <a:spLocks noChangeArrowheads="1"/>
          </p:cNvSpPr>
          <p:nvPr/>
        </p:nvSpPr>
        <p:spPr bwMode="auto">
          <a:xfrm>
            <a:off x="7602538" y="4368800"/>
            <a:ext cx="1541462" cy="22923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1600"/>
              <a:t>McEnery R. Update on pandemic shows new HIV infections steadily declining. IAVI Report 13:017, Nov/Dec 2009.</a:t>
            </a:r>
          </a:p>
        </p:txBody>
      </p:sp>
      <p:pic>
        <p:nvPicPr>
          <p:cNvPr id="38915" name="Picture 3"/>
          <p:cNvPicPr>
            <a:picLocks noChangeAspect="1" noChangeArrowheads="1"/>
          </p:cNvPicPr>
          <p:nvPr/>
        </p:nvPicPr>
        <p:blipFill>
          <a:blip r:embed="rId3" cstate="print"/>
          <a:srcRect/>
          <a:stretch>
            <a:fillRect/>
          </a:stretch>
        </p:blipFill>
        <p:spPr bwMode="auto">
          <a:xfrm>
            <a:off x="0" y="0"/>
            <a:ext cx="7486650" cy="6854825"/>
          </a:xfrm>
          <a:prstGeom prst="rect">
            <a:avLst/>
          </a:prstGeom>
          <a:noFill/>
          <a:ln w="9525">
            <a:noFill/>
            <a:miter lim="800000"/>
            <a:headEnd/>
            <a:tailEnd/>
          </a:ln>
        </p:spPr>
      </p:pic>
      <p:sp>
        <p:nvSpPr>
          <p:cNvPr id="822276" name="Text Box 4"/>
          <p:cNvSpPr txBox="1">
            <a:spLocks noChangeArrowheads="1"/>
          </p:cNvSpPr>
          <p:nvPr/>
        </p:nvSpPr>
        <p:spPr bwMode="auto">
          <a:xfrm>
            <a:off x="6299200" y="0"/>
            <a:ext cx="121920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b="1">
                <a:solidFill>
                  <a:srgbClr val="0099FF"/>
                </a:solidFill>
              </a:rPr>
              <a:t>(globally)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3" cstate="print"/>
          <a:srcRect/>
          <a:stretch>
            <a:fillRect/>
          </a:stretch>
        </p:blipFill>
        <p:spPr bwMode="auto">
          <a:xfrm>
            <a:off x="0" y="0"/>
            <a:ext cx="9166225" cy="70913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p:cNvPicPr>
            <a:picLocks noChangeAspect="1" noChangeArrowheads="1"/>
          </p:cNvPicPr>
          <p:nvPr/>
        </p:nvPicPr>
        <p:blipFill>
          <a:blip r:embed="rId3" cstate="print"/>
          <a:srcRect/>
          <a:stretch>
            <a:fillRect/>
          </a:stretch>
        </p:blipFill>
        <p:spPr bwMode="auto">
          <a:xfrm>
            <a:off x="0" y="150813"/>
            <a:ext cx="9144000" cy="6559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Content Placeholder 2"/>
          <p:cNvSpPr>
            <a:spLocks noGrp="1"/>
          </p:cNvSpPr>
          <p:nvPr>
            <p:ph idx="1"/>
          </p:nvPr>
        </p:nvSpPr>
        <p:spPr>
          <a:xfrm>
            <a:off x="685800" y="2286000"/>
            <a:ext cx="7772400" cy="4114800"/>
          </a:xfrm>
        </p:spPr>
        <p:txBody>
          <a:bodyPr/>
          <a:lstStyle/>
          <a:p>
            <a:pPr marL="0" indent="0" algn="ctr" eaLnBrk="1" hangingPunct="1">
              <a:buFontTx/>
              <a:buNone/>
            </a:pPr>
            <a:endParaRPr lang="en-US" smtClean="0"/>
          </a:p>
          <a:p>
            <a:pPr marL="0" indent="0" algn="ctr" eaLnBrk="1" hangingPunct="1">
              <a:buFontTx/>
              <a:buNone/>
            </a:pPr>
            <a:r>
              <a:rPr lang="en-US" b="1" smtClean="0">
                <a:solidFill>
                  <a:srgbClr val="FF0000"/>
                </a:solidFill>
                <a:hlinkClick r:id="rId2"/>
              </a:rPr>
              <a:t>http://www.gapminder.org/world</a:t>
            </a:r>
            <a:endParaRPr lang="en-US" b="1" smtClean="0">
              <a:solidFill>
                <a:srgbClr val="FF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solidFill>
                  <a:srgbClr val="C00000"/>
                </a:solidFill>
              </a:rPr>
              <a:t>The bad guy </a:t>
            </a:r>
          </a:p>
        </p:txBody>
      </p:sp>
      <p:pic>
        <p:nvPicPr>
          <p:cNvPr id="6147" name="Picture 4" descr="hiv_180"/>
          <p:cNvPicPr>
            <a:picLocks noChangeAspect="1" noChangeArrowheads="1"/>
          </p:cNvPicPr>
          <p:nvPr>
            <p:ph sz="half" idx="1"/>
          </p:nvPr>
        </p:nvPicPr>
        <p:blipFill>
          <a:blip r:embed="rId2" cstate="print"/>
          <a:srcRect/>
          <a:stretch>
            <a:fillRect/>
          </a:stretch>
        </p:blipFill>
        <p:spPr>
          <a:xfrm>
            <a:off x="533400" y="2286000"/>
            <a:ext cx="2654300" cy="3657600"/>
          </a:xfrm>
          <a:noFill/>
        </p:spPr>
      </p:pic>
      <p:pic>
        <p:nvPicPr>
          <p:cNvPr id="6148" name="Picture 7" descr="hiv"/>
          <p:cNvPicPr>
            <a:picLocks noChangeAspect="1" noChangeArrowheads="1"/>
          </p:cNvPicPr>
          <p:nvPr>
            <p:ph sz="half" idx="2"/>
          </p:nvPr>
        </p:nvPicPr>
        <p:blipFill>
          <a:blip r:embed="rId3" cstate="print"/>
          <a:srcRect/>
          <a:stretch>
            <a:fillRect/>
          </a:stretch>
        </p:blipFill>
        <p:spPr>
          <a:xfrm>
            <a:off x="3733800" y="2286000"/>
            <a:ext cx="4876800" cy="3657600"/>
          </a:xfr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title" sz="quarter"/>
          </p:nvPr>
        </p:nvSpPr>
        <p:spPr>
          <a:xfrm>
            <a:off x="685800" y="152400"/>
            <a:ext cx="7772400" cy="1143000"/>
          </a:xfrm>
        </p:spPr>
        <p:txBody>
          <a:bodyPr/>
          <a:lstStyle/>
          <a:p>
            <a:pPr eaLnBrk="1" hangingPunct="1"/>
            <a:r>
              <a:rPr lang="en-US" smtClean="0">
                <a:solidFill>
                  <a:srgbClr val="C00000"/>
                </a:solidFill>
              </a:rPr>
              <a:t>Human</a:t>
            </a:r>
          </a:p>
        </p:txBody>
      </p:sp>
      <p:pic>
        <p:nvPicPr>
          <p:cNvPr id="43011" name="Picture 9" descr="2"/>
          <p:cNvPicPr>
            <a:picLocks noChangeAspect="1" noChangeArrowheads="1"/>
          </p:cNvPicPr>
          <p:nvPr>
            <p:ph sz="quarter" idx="1"/>
          </p:nvPr>
        </p:nvPicPr>
        <p:blipFill>
          <a:blip r:embed="rId2" cstate="print"/>
          <a:srcRect/>
          <a:stretch>
            <a:fillRect/>
          </a:stretch>
        </p:blipFill>
        <p:spPr>
          <a:xfrm>
            <a:off x="304800" y="762000"/>
            <a:ext cx="2995613" cy="1981200"/>
          </a:xfrm>
          <a:noFill/>
        </p:spPr>
      </p:pic>
      <p:pic>
        <p:nvPicPr>
          <p:cNvPr id="43012" name="Picture 21" descr="18"/>
          <p:cNvPicPr>
            <a:picLocks noChangeAspect="1" noChangeArrowheads="1"/>
          </p:cNvPicPr>
          <p:nvPr/>
        </p:nvPicPr>
        <p:blipFill>
          <a:blip r:embed="rId3" cstate="print"/>
          <a:srcRect/>
          <a:stretch>
            <a:fillRect/>
          </a:stretch>
        </p:blipFill>
        <p:spPr bwMode="auto">
          <a:xfrm>
            <a:off x="2895600" y="1524000"/>
            <a:ext cx="3095625" cy="2047875"/>
          </a:xfrm>
          <a:prstGeom prst="rect">
            <a:avLst/>
          </a:prstGeom>
          <a:noFill/>
          <a:ln w="9525">
            <a:noFill/>
            <a:miter lim="800000"/>
            <a:headEnd/>
            <a:tailEnd/>
          </a:ln>
        </p:spPr>
      </p:pic>
      <p:pic>
        <p:nvPicPr>
          <p:cNvPr id="43013" name="Picture 34" descr="Image11"/>
          <p:cNvPicPr>
            <a:picLocks noChangeAspect="1" noChangeArrowheads="1"/>
          </p:cNvPicPr>
          <p:nvPr/>
        </p:nvPicPr>
        <p:blipFill>
          <a:blip r:embed="rId4" cstate="print"/>
          <a:srcRect/>
          <a:stretch>
            <a:fillRect/>
          </a:stretch>
        </p:blipFill>
        <p:spPr bwMode="auto">
          <a:xfrm>
            <a:off x="5715000" y="762000"/>
            <a:ext cx="2895600" cy="1878013"/>
          </a:xfrm>
          <a:prstGeom prst="rect">
            <a:avLst/>
          </a:prstGeom>
          <a:noFill/>
          <a:ln w="9525">
            <a:noFill/>
            <a:miter lim="800000"/>
            <a:headEnd/>
            <a:tailEnd/>
          </a:ln>
        </p:spPr>
      </p:pic>
      <p:pic>
        <p:nvPicPr>
          <p:cNvPr id="43014" name="Picture 37" descr="C-2868-c (2)"/>
          <p:cNvPicPr>
            <a:picLocks noChangeAspect="1" noChangeArrowheads="1"/>
          </p:cNvPicPr>
          <p:nvPr>
            <p:ph sz="quarter" idx="4"/>
          </p:nvPr>
        </p:nvPicPr>
        <p:blipFill>
          <a:blip r:embed="rId5" cstate="print"/>
          <a:srcRect/>
          <a:stretch>
            <a:fillRect/>
          </a:stretch>
        </p:blipFill>
        <p:spPr>
          <a:xfrm>
            <a:off x="304800" y="3124200"/>
            <a:ext cx="2955925" cy="1981200"/>
          </a:xfrm>
          <a:noFill/>
        </p:spPr>
      </p:pic>
      <p:pic>
        <p:nvPicPr>
          <p:cNvPr id="43015" name="Picture 23" descr="22"/>
          <p:cNvPicPr>
            <a:picLocks noChangeAspect="1" noChangeArrowheads="1"/>
          </p:cNvPicPr>
          <p:nvPr/>
        </p:nvPicPr>
        <p:blipFill>
          <a:blip r:embed="rId6" cstate="print"/>
          <a:srcRect/>
          <a:stretch>
            <a:fillRect/>
          </a:stretch>
        </p:blipFill>
        <p:spPr bwMode="auto">
          <a:xfrm>
            <a:off x="1828800" y="4572000"/>
            <a:ext cx="3095625" cy="2047875"/>
          </a:xfrm>
          <a:prstGeom prst="rect">
            <a:avLst/>
          </a:prstGeom>
          <a:noFill/>
          <a:ln w="9525">
            <a:noFill/>
            <a:miter lim="800000"/>
            <a:headEnd/>
            <a:tailEnd/>
          </a:ln>
        </p:spPr>
      </p:pic>
      <p:pic>
        <p:nvPicPr>
          <p:cNvPr id="43016" name="Picture 35" descr="C-3080-c (2)"/>
          <p:cNvPicPr>
            <a:picLocks noChangeAspect="1" noChangeArrowheads="1"/>
          </p:cNvPicPr>
          <p:nvPr/>
        </p:nvPicPr>
        <p:blipFill>
          <a:blip r:embed="rId7" cstate="print"/>
          <a:srcRect/>
          <a:stretch>
            <a:fillRect/>
          </a:stretch>
        </p:blipFill>
        <p:spPr bwMode="auto">
          <a:xfrm>
            <a:off x="4038600" y="3048000"/>
            <a:ext cx="3352800" cy="2236788"/>
          </a:xfrm>
          <a:prstGeom prst="rect">
            <a:avLst/>
          </a:prstGeom>
          <a:noFill/>
          <a:ln w="9525">
            <a:noFill/>
            <a:miter lim="800000"/>
            <a:headEnd/>
            <a:tailEnd/>
          </a:ln>
        </p:spPr>
      </p:pic>
      <p:pic>
        <p:nvPicPr>
          <p:cNvPr id="43017" name="Picture 25" descr="8"/>
          <p:cNvPicPr>
            <a:picLocks noChangeAspect="1" noChangeArrowheads="1"/>
          </p:cNvPicPr>
          <p:nvPr/>
        </p:nvPicPr>
        <p:blipFill>
          <a:blip r:embed="rId8" cstate="print"/>
          <a:srcRect/>
          <a:stretch>
            <a:fillRect/>
          </a:stretch>
        </p:blipFill>
        <p:spPr bwMode="auto">
          <a:xfrm>
            <a:off x="5867400" y="4572000"/>
            <a:ext cx="3095625" cy="2046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C00000"/>
                </a:solidFill>
              </a:rPr>
              <a:t>Progress in prevention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solidFill>
                  <a:srgbClr val="C00000"/>
                </a:solidFill>
              </a:rPr>
              <a:t>Model for prevention</a:t>
            </a:r>
          </a:p>
        </p:txBody>
      </p:sp>
      <p:sp>
        <p:nvSpPr>
          <p:cNvPr id="45059" name="Content Placeholder 2"/>
          <p:cNvSpPr>
            <a:spLocks noGrp="1"/>
          </p:cNvSpPr>
          <p:nvPr>
            <p:ph idx="1"/>
          </p:nvPr>
        </p:nvSpPr>
        <p:spPr/>
        <p:txBody>
          <a:bodyPr/>
          <a:lstStyle/>
          <a:p>
            <a:pPr marL="0" indent="0" algn="ctr" eaLnBrk="1" hangingPunct="1">
              <a:buFontTx/>
              <a:buNone/>
            </a:pPr>
            <a:endParaRPr lang="en-US" smtClean="0"/>
          </a:p>
          <a:p>
            <a:pPr marL="0" indent="0" algn="ctr" eaLnBrk="1" hangingPunct="1">
              <a:buFontTx/>
              <a:buNone/>
            </a:pPr>
            <a:r>
              <a:rPr lang="en-US" sz="6000" smtClean="0"/>
              <a:t>*</a:t>
            </a:r>
          </a:p>
          <a:p>
            <a:pPr marL="0" indent="0" algn="ctr" eaLnBrk="1" hangingPunct="1">
              <a:buFontTx/>
              <a:buNone/>
            </a:pPr>
            <a:r>
              <a:rPr lang="en-US" b="1" smtClean="0"/>
              <a:t>____________________________</a:t>
            </a:r>
          </a:p>
          <a:p>
            <a:pPr marL="0" indent="0" algn="ctr" eaLnBrk="1" hangingPunct="1">
              <a:buFontTx/>
              <a:buNone/>
            </a:pPr>
            <a:endParaRPr lang="en-US" smtClean="0"/>
          </a:p>
          <a:p>
            <a:pPr marL="0" indent="0" algn="ctr" eaLnBrk="1" hangingPunct="1">
              <a:buFontTx/>
              <a:buNone/>
            </a:pPr>
            <a:r>
              <a:rPr lang="en-US" sz="4000" smtClean="0"/>
              <a:t>O</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85800" y="304800"/>
            <a:ext cx="7772400" cy="1143000"/>
          </a:xfrm>
        </p:spPr>
        <p:txBody>
          <a:bodyPr/>
          <a:lstStyle/>
          <a:p>
            <a:pPr eaLnBrk="1" hangingPunct="1"/>
            <a:r>
              <a:rPr lang="en-US" smtClean="0">
                <a:solidFill>
                  <a:srgbClr val="C00000"/>
                </a:solidFill>
              </a:rPr>
              <a:t>Progress in Prevention</a:t>
            </a:r>
          </a:p>
        </p:txBody>
      </p:sp>
      <p:sp>
        <p:nvSpPr>
          <p:cNvPr id="46083" name="Content Placeholder 2"/>
          <p:cNvSpPr>
            <a:spLocks noGrp="1"/>
          </p:cNvSpPr>
          <p:nvPr>
            <p:ph idx="1"/>
          </p:nvPr>
        </p:nvSpPr>
        <p:spPr>
          <a:xfrm>
            <a:off x="457200" y="1600200"/>
            <a:ext cx="4419600" cy="4525963"/>
          </a:xfrm>
        </p:spPr>
        <p:txBody>
          <a:bodyPr/>
          <a:lstStyle/>
          <a:p>
            <a:pPr marL="0" indent="0" eaLnBrk="1" hangingPunct="1">
              <a:buFontTx/>
              <a:buNone/>
            </a:pPr>
            <a:r>
              <a:rPr lang="en-US" b="1" smtClean="0">
                <a:solidFill>
                  <a:srgbClr val="FF0000"/>
                </a:solidFill>
              </a:rPr>
              <a:t>Circumcision (2007) </a:t>
            </a:r>
            <a:r>
              <a:rPr lang="en-US" smtClean="0"/>
              <a:t>reduces vaginal-to-penile transmission by 51-60%.</a:t>
            </a:r>
          </a:p>
          <a:p>
            <a:pPr marL="0" indent="0" eaLnBrk="1" hangingPunct="1">
              <a:buFontTx/>
              <a:buNone/>
            </a:pPr>
            <a:endParaRPr lang="en-US" smtClean="0"/>
          </a:p>
          <a:p>
            <a:pPr marL="0" indent="0" eaLnBrk="1" hangingPunct="1">
              <a:buFontTx/>
              <a:buNone/>
            </a:pPr>
            <a:r>
              <a:rPr lang="en-US" smtClean="0"/>
              <a:t>3 randomized controlled:</a:t>
            </a:r>
          </a:p>
          <a:p>
            <a:pPr marL="0" indent="0" eaLnBrk="1" hangingPunct="1">
              <a:buFontTx/>
              <a:buNone/>
            </a:pPr>
            <a:r>
              <a:rPr lang="en-US" smtClean="0"/>
              <a:t>South Africa, Kenya and Uganda</a:t>
            </a:r>
          </a:p>
          <a:p>
            <a:pPr marL="0" indent="0" eaLnBrk="1" hangingPunct="1">
              <a:buFontTx/>
              <a:buNone/>
            </a:pPr>
            <a:endParaRPr lang="en-US" smtClean="0"/>
          </a:p>
          <a:p>
            <a:pPr marL="0" indent="0" eaLnBrk="1" hangingPunct="1">
              <a:buFontTx/>
              <a:buNone/>
            </a:pPr>
            <a:endParaRPr lang="en-US" smtClean="0"/>
          </a:p>
        </p:txBody>
      </p:sp>
      <p:pic>
        <p:nvPicPr>
          <p:cNvPr id="46084" name="Picture 2" descr="http://upload.wikimedia.org/wikipedia/commons/8/8f/Egypt_circ.jpg"/>
          <p:cNvPicPr>
            <a:picLocks noChangeAspect="1" noChangeArrowheads="1"/>
          </p:cNvPicPr>
          <p:nvPr/>
        </p:nvPicPr>
        <p:blipFill>
          <a:blip r:embed="rId2" cstate="print"/>
          <a:srcRect/>
          <a:stretch>
            <a:fillRect/>
          </a:stretch>
        </p:blipFill>
        <p:spPr bwMode="auto">
          <a:xfrm>
            <a:off x="5105400" y="2438400"/>
            <a:ext cx="3568700" cy="2538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76200"/>
            <a:ext cx="8229600" cy="1143000"/>
          </a:xfrm>
        </p:spPr>
        <p:txBody>
          <a:bodyPr/>
          <a:lstStyle/>
          <a:p>
            <a:pPr eaLnBrk="1" hangingPunct="1"/>
            <a:r>
              <a:rPr lang="en-US" smtClean="0">
                <a:solidFill>
                  <a:srgbClr val="C00000"/>
                </a:solidFill>
              </a:rPr>
              <a:t>2010</a:t>
            </a:r>
          </a:p>
        </p:txBody>
      </p:sp>
      <p:sp>
        <p:nvSpPr>
          <p:cNvPr id="47107" name="Content Placeholder 2"/>
          <p:cNvSpPr>
            <a:spLocks noGrp="1"/>
          </p:cNvSpPr>
          <p:nvPr>
            <p:ph idx="1"/>
          </p:nvPr>
        </p:nvSpPr>
        <p:spPr>
          <a:xfrm>
            <a:off x="457200" y="1143000"/>
            <a:ext cx="4419600" cy="4830763"/>
          </a:xfrm>
        </p:spPr>
        <p:txBody>
          <a:bodyPr/>
          <a:lstStyle/>
          <a:p>
            <a:pPr eaLnBrk="1" hangingPunct="1"/>
            <a:r>
              <a:rPr lang="en-US" sz="2800" b="1" smtClean="0">
                <a:solidFill>
                  <a:srgbClr val="FF0000"/>
                </a:solidFill>
              </a:rPr>
              <a:t>CAPRISA 004</a:t>
            </a:r>
            <a:r>
              <a:rPr lang="en-US" sz="2800" smtClean="0"/>
              <a:t>: n=889</a:t>
            </a:r>
            <a:br>
              <a:rPr lang="en-US" sz="2800" smtClean="0"/>
            </a:br>
            <a:r>
              <a:rPr lang="en-US" sz="2800" smtClean="0"/>
              <a:t>South Africa</a:t>
            </a:r>
            <a:br>
              <a:rPr lang="en-US" sz="2800" smtClean="0"/>
            </a:br>
            <a:r>
              <a:rPr lang="en-US" sz="2800" smtClean="0"/>
              <a:t>Microbicide 1% Tenofovir Gel </a:t>
            </a:r>
            <a:r>
              <a:rPr lang="en-US" sz="2800" smtClean="0">
                <a:sym typeface="Wingdings" pitchFamily="2" charset="2"/>
              </a:rPr>
              <a:t> 39% reduction in HIV incidence (54% with &gt;80% adherence)</a:t>
            </a:r>
            <a:endParaRPr lang="en-US" sz="2800" smtClean="0"/>
          </a:p>
          <a:p>
            <a:pPr eaLnBrk="1" hangingPunct="1"/>
            <a:r>
              <a:rPr lang="en-US" sz="2800" b="1" smtClean="0">
                <a:solidFill>
                  <a:srgbClr val="FF0000"/>
                </a:solidFill>
              </a:rPr>
              <a:t>Malawi study</a:t>
            </a:r>
            <a:r>
              <a:rPr lang="en-US" sz="2800" smtClean="0"/>
              <a:t>: n=3796 adolescent girls and young women age 13-22, monthly cash incentives to go to school </a:t>
            </a:r>
            <a:r>
              <a:rPr lang="en-US" sz="2800" smtClean="0">
                <a:sym typeface="Wingdings" pitchFamily="2" charset="2"/>
              </a:rPr>
              <a:t> 60% lower HIV prevalence</a:t>
            </a:r>
            <a:endParaRPr lang="en-US" sz="2800" smtClean="0"/>
          </a:p>
        </p:txBody>
      </p:sp>
      <p:pic>
        <p:nvPicPr>
          <p:cNvPr id="47108" name="Picture 2"/>
          <p:cNvPicPr>
            <a:picLocks noChangeAspect="1" noChangeArrowheads="1"/>
          </p:cNvPicPr>
          <p:nvPr/>
        </p:nvPicPr>
        <p:blipFill>
          <a:blip r:embed="rId2" cstate="print"/>
          <a:srcRect/>
          <a:stretch>
            <a:fillRect/>
          </a:stretch>
        </p:blipFill>
        <p:spPr bwMode="auto">
          <a:xfrm>
            <a:off x="4918075" y="1219200"/>
            <a:ext cx="3844925" cy="1905000"/>
          </a:xfrm>
          <a:prstGeom prst="rect">
            <a:avLst/>
          </a:prstGeom>
          <a:noFill/>
          <a:ln w="9525">
            <a:noFill/>
            <a:miter lim="800000"/>
            <a:headEnd/>
            <a:tailEnd/>
          </a:ln>
        </p:spPr>
      </p:pic>
      <p:sp>
        <p:nvSpPr>
          <p:cNvPr id="47109" name="Rectangle 3"/>
          <p:cNvSpPr>
            <a:spLocks noChangeArrowheads="1"/>
          </p:cNvSpPr>
          <p:nvPr/>
        </p:nvSpPr>
        <p:spPr bwMode="auto">
          <a:xfrm>
            <a:off x="4918075" y="3200400"/>
            <a:ext cx="4006850" cy="461963"/>
          </a:xfrm>
          <a:prstGeom prst="rect">
            <a:avLst/>
          </a:prstGeom>
          <a:noFill/>
          <a:ln w="9525">
            <a:noFill/>
            <a:miter lim="800000"/>
            <a:headEnd/>
            <a:tailEnd/>
          </a:ln>
        </p:spPr>
        <p:txBody>
          <a:bodyPr>
            <a:spAutoFit/>
          </a:bodyPr>
          <a:lstStyle/>
          <a:p>
            <a:r>
              <a:rPr lang="en-US" sz="1200">
                <a:latin typeface="Calibri" pitchFamily="34" charset="0"/>
              </a:rPr>
              <a:t>http://www.caprisa.org/joomla/index.php/component/content/article/1/225</a:t>
            </a:r>
          </a:p>
        </p:txBody>
      </p:sp>
      <p:pic>
        <p:nvPicPr>
          <p:cNvPr id="47110" name="Picture 2"/>
          <p:cNvPicPr>
            <a:picLocks noChangeAspect="1" noChangeArrowheads="1"/>
          </p:cNvPicPr>
          <p:nvPr/>
        </p:nvPicPr>
        <p:blipFill>
          <a:blip r:embed="rId3" cstate="print"/>
          <a:srcRect/>
          <a:stretch>
            <a:fillRect/>
          </a:stretch>
        </p:blipFill>
        <p:spPr bwMode="auto">
          <a:xfrm>
            <a:off x="6172200" y="3606800"/>
            <a:ext cx="2590800" cy="2979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cstate="print"/>
          <a:srcRect/>
          <a:stretch>
            <a:fillRect/>
          </a:stretch>
        </p:blipFill>
        <p:spPr bwMode="auto">
          <a:xfrm>
            <a:off x="6477000" y="3733800"/>
            <a:ext cx="2667000" cy="2667000"/>
          </a:xfrm>
          <a:prstGeom prst="rect">
            <a:avLst/>
          </a:prstGeom>
          <a:noFill/>
          <a:ln w="9525">
            <a:noFill/>
            <a:miter lim="800000"/>
            <a:headEnd/>
            <a:tailEnd/>
          </a:ln>
        </p:spPr>
      </p:pic>
      <p:sp>
        <p:nvSpPr>
          <p:cNvPr id="48131" name="Title 1"/>
          <p:cNvSpPr>
            <a:spLocks noGrp="1"/>
          </p:cNvSpPr>
          <p:nvPr>
            <p:ph type="title"/>
          </p:nvPr>
        </p:nvSpPr>
        <p:spPr>
          <a:xfrm>
            <a:off x="685800" y="304800"/>
            <a:ext cx="7772400" cy="1143000"/>
          </a:xfrm>
        </p:spPr>
        <p:txBody>
          <a:bodyPr/>
          <a:lstStyle/>
          <a:p>
            <a:pPr eaLnBrk="1" hangingPunct="1"/>
            <a:r>
              <a:rPr lang="en-US" smtClean="0">
                <a:solidFill>
                  <a:srgbClr val="C00000"/>
                </a:solidFill>
              </a:rPr>
              <a:t>2010</a:t>
            </a:r>
          </a:p>
        </p:txBody>
      </p:sp>
      <p:sp>
        <p:nvSpPr>
          <p:cNvPr id="3" name="Content Placeholder 2"/>
          <p:cNvSpPr>
            <a:spLocks noGrp="1"/>
          </p:cNvSpPr>
          <p:nvPr>
            <p:ph idx="1"/>
          </p:nvPr>
        </p:nvSpPr>
        <p:spPr>
          <a:xfrm>
            <a:off x="457200" y="1570038"/>
            <a:ext cx="6324600" cy="4602162"/>
          </a:xfrm>
        </p:spPr>
        <p:txBody>
          <a:bodyPr rtlCol="0">
            <a:normAutofit fontScale="85000" lnSpcReduction="20000"/>
          </a:bodyPr>
          <a:lstStyle/>
          <a:p>
            <a:pPr eaLnBrk="1" fontAlgn="auto" hangingPunct="1">
              <a:spcAft>
                <a:spcPts val="0"/>
              </a:spcAft>
              <a:buFont typeface="Arial" pitchFamily="34" charset="0"/>
              <a:buChar char="•"/>
              <a:defRPr/>
            </a:pPr>
            <a:r>
              <a:rPr lang="en-US" b="1" dirty="0" err="1">
                <a:solidFill>
                  <a:srgbClr val="FF0000"/>
                </a:solidFill>
              </a:rPr>
              <a:t>iPrEx</a:t>
            </a:r>
            <a:r>
              <a:rPr lang="en-US" dirty="0"/>
              <a:t>: </a:t>
            </a:r>
            <a:r>
              <a:rPr lang="en-US" dirty="0" smtClean="0"/>
              <a:t>Pre-exposure Prophylaxis (PREP)</a:t>
            </a:r>
          </a:p>
          <a:p>
            <a:pPr eaLnBrk="1" fontAlgn="auto" hangingPunct="1">
              <a:spcAft>
                <a:spcPts val="0"/>
              </a:spcAft>
              <a:buFont typeface="Arial" pitchFamily="34" charset="0"/>
              <a:buChar char="•"/>
              <a:defRPr/>
            </a:pPr>
            <a:r>
              <a:rPr lang="en-US" dirty="0" smtClean="0"/>
              <a:t>n=2499: High </a:t>
            </a:r>
            <a:r>
              <a:rPr lang="en-US" dirty="0"/>
              <a:t>risk men and transgender women who have sex with men.  </a:t>
            </a:r>
            <a:endParaRPr lang="en-US" dirty="0" smtClean="0"/>
          </a:p>
          <a:p>
            <a:pPr eaLnBrk="1" fontAlgn="auto" hangingPunct="1">
              <a:spcAft>
                <a:spcPts val="0"/>
              </a:spcAft>
              <a:buFont typeface="Arial" pitchFamily="34" charset="0"/>
              <a:buChar char="•"/>
              <a:defRPr/>
            </a:pPr>
            <a:r>
              <a:rPr lang="en-US" dirty="0" smtClean="0"/>
              <a:t>Peru</a:t>
            </a:r>
            <a:r>
              <a:rPr lang="en-US" dirty="0"/>
              <a:t>, Ecuador, South Africa, Brazil, Thailand, and the United </a:t>
            </a:r>
            <a:r>
              <a:rPr lang="en-US" dirty="0" smtClean="0"/>
              <a:t>States (9%)</a:t>
            </a:r>
          </a:p>
          <a:p>
            <a:pPr eaLnBrk="1" fontAlgn="auto" hangingPunct="1">
              <a:spcAft>
                <a:spcPts val="0"/>
              </a:spcAft>
              <a:buFont typeface="Arial" pitchFamily="34" charset="0"/>
              <a:buChar char="•"/>
              <a:defRPr/>
            </a:pPr>
            <a:r>
              <a:rPr lang="en-US" dirty="0" smtClean="0"/>
              <a:t>Daily </a:t>
            </a:r>
            <a:r>
              <a:rPr lang="en-US" dirty="0" err="1" smtClean="0"/>
              <a:t>Truvada</a:t>
            </a:r>
            <a:r>
              <a:rPr lang="en-US" dirty="0" smtClean="0"/>
              <a:t> </a:t>
            </a:r>
            <a:r>
              <a:rPr lang="en-US" dirty="0">
                <a:sym typeface="Wingdings" pitchFamily="2" charset="2"/>
              </a:rPr>
              <a:t> 44% </a:t>
            </a:r>
            <a:r>
              <a:rPr lang="en-US" dirty="0" smtClean="0">
                <a:sym typeface="Wingdings" pitchFamily="2" charset="2"/>
              </a:rPr>
              <a:t>decreased risk of HIV</a:t>
            </a:r>
          </a:p>
          <a:p>
            <a:pPr eaLnBrk="1" fontAlgn="auto" hangingPunct="1">
              <a:spcAft>
                <a:spcPts val="0"/>
              </a:spcAft>
              <a:buFont typeface="Arial" pitchFamily="34" charset="0"/>
              <a:buChar char="•"/>
              <a:defRPr/>
            </a:pPr>
            <a:r>
              <a:rPr lang="en-US" dirty="0">
                <a:sym typeface="Wingdings" pitchFamily="2" charset="2"/>
              </a:rPr>
              <a:t>I</a:t>
            </a:r>
            <a:r>
              <a:rPr lang="en-US" dirty="0" smtClean="0">
                <a:sym typeface="Wingdings" pitchFamily="2" charset="2"/>
              </a:rPr>
              <a:t>f </a:t>
            </a:r>
            <a:r>
              <a:rPr lang="en-US" dirty="0">
                <a:sym typeface="Wingdings" pitchFamily="2" charset="2"/>
              </a:rPr>
              <a:t>took &gt;90%  72% </a:t>
            </a:r>
            <a:r>
              <a:rPr lang="en-US" dirty="0" smtClean="0">
                <a:sym typeface="Wingdings" pitchFamily="2" charset="2"/>
              </a:rPr>
              <a:t>decreased risk of HIV</a:t>
            </a:r>
          </a:p>
          <a:p>
            <a:pPr eaLnBrk="1" fontAlgn="auto" hangingPunct="1">
              <a:spcAft>
                <a:spcPts val="0"/>
              </a:spcAft>
              <a:buFont typeface="Arial" pitchFamily="34" charset="0"/>
              <a:buChar char="•"/>
              <a:defRPr/>
            </a:pPr>
            <a:r>
              <a:rPr lang="en-US" dirty="0" smtClean="0">
                <a:sym typeface="Wingdings" pitchFamily="2" charset="2"/>
              </a:rPr>
              <a:t>Renal toxicity and </a:t>
            </a:r>
            <a:r>
              <a:rPr lang="en-US" dirty="0">
                <a:sym typeface="Wingdings" pitchFamily="2" charset="2"/>
              </a:rPr>
              <a:t>r</a:t>
            </a:r>
            <a:r>
              <a:rPr lang="en-US" dirty="0" smtClean="0">
                <a:sym typeface="Wingdings" pitchFamily="2" charset="2"/>
              </a:rPr>
              <a:t>esistance</a:t>
            </a:r>
          </a:p>
          <a:p>
            <a:pPr eaLnBrk="1" fontAlgn="auto" hangingPunct="1">
              <a:spcAft>
                <a:spcPts val="0"/>
              </a:spcAft>
              <a:buFont typeface="Arial" pitchFamily="34" charset="0"/>
              <a:buChar char="•"/>
              <a:defRPr/>
            </a:pPr>
            <a:r>
              <a:rPr lang="en-US" dirty="0" smtClean="0">
                <a:sym typeface="Wingdings" pitchFamily="2" charset="2"/>
              </a:rPr>
              <a:t>Access: 12-14K per year</a:t>
            </a:r>
            <a:endParaRPr lang="en-US" dirty="0">
              <a:sym typeface="Wingdings" pitchFamily="2" charset="2"/>
            </a:endParaRPr>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09600" y="0"/>
            <a:ext cx="8102600" cy="1219200"/>
          </a:xfrm>
        </p:spPr>
        <p:txBody>
          <a:bodyPr/>
          <a:lstStyle/>
          <a:p>
            <a:pPr eaLnBrk="1" hangingPunct="1"/>
            <a:r>
              <a:rPr lang="en-US" sz="2800" smtClean="0">
                <a:solidFill>
                  <a:srgbClr val="C00000"/>
                </a:solidFill>
              </a:rPr>
              <a:t>Awareness of Serostatus Among People </a:t>
            </a:r>
            <a:br>
              <a:rPr lang="en-US" sz="2800" smtClean="0">
                <a:solidFill>
                  <a:srgbClr val="C00000"/>
                </a:solidFill>
              </a:rPr>
            </a:br>
            <a:r>
              <a:rPr lang="en-US" sz="2800" smtClean="0">
                <a:solidFill>
                  <a:srgbClr val="C00000"/>
                </a:solidFill>
              </a:rPr>
              <a:t>with HIV and Estimates of Transmission</a:t>
            </a:r>
          </a:p>
        </p:txBody>
      </p:sp>
      <p:graphicFrame>
        <p:nvGraphicFramePr>
          <p:cNvPr id="49155" name="Object 3"/>
          <p:cNvGraphicFramePr>
            <a:graphicFrameLocks noGrp="1" noChangeAspect="1"/>
          </p:cNvGraphicFramePr>
          <p:nvPr>
            <p:ph sz="half" idx="1"/>
          </p:nvPr>
        </p:nvGraphicFramePr>
        <p:xfrm>
          <a:off x="2057400" y="1143000"/>
          <a:ext cx="1554163" cy="4953000"/>
        </p:xfrm>
        <a:graphic>
          <a:graphicData uri="http://schemas.openxmlformats.org/presentationml/2006/ole">
            <p:oleObj spid="_x0000_s49155" name="Chart" r:id="rId4" imgW="4743585" imgH="3057525" progId="MSGraph.Chart.8">
              <p:embed followColorScheme="full"/>
            </p:oleObj>
          </a:graphicData>
        </a:graphic>
      </p:graphicFrame>
      <p:graphicFrame>
        <p:nvGraphicFramePr>
          <p:cNvPr id="49156" name="Object 4"/>
          <p:cNvGraphicFramePr>
            <a:graphicFrameLocks noGrp="1" noChangeAspect="1"/>
          </p:cNvGraphicFramePr>
          <p:nvPr>
            <p:ph sz="half" idx="2"/>
          </p:nvPr>
        </p:nvGraphicFramePr>
        <p:xfrm>
          <a:off x="5156200" y="914400"/>
          <a:ext cx="1397000" cy="5181600"/>
        </p:xfrm>
        <a:graphic>
          <a:graphicData uri="http://schemas.openxmlformats.org/presentationml/2006/ole">
            <p:oleObj spid="_x0000_s49156" name="Chart" r:id="rId5" imgW="2143057" imgH="1981110" progId="MSGraph.Chart.8">
              <p:embed followColorScheme="full"/>
            </p:oleObj>
          </a:graphicData>
        </a:graphic>
      </p:graphicFrame>
      <p:sp>
        <p:nvSpPr>
          <p:cNvPr id="49157" name="Text Box 5"/>
          <p:cNvSpPr txBox="1">
            <a:spLocks noChangeArrowheads="1"/>
          </p:cNvSpPr>
          <p:nvPr/>
        </p:nvSpPr>
        <p:spPr bwMode="auto">
          <a:xfrm>
            <a:off x="1143000" y="1447800"/>
            <a:ext cx="1287463" cy="1025525"/>
          </a:xfrm>
          <a:prstGeom prst="rect">
            <a:avLst/>
          </a:prstGeom>
          <a:noFill/>
          <a:ln w="9525">
            <a:noFill/>
            <a:miter lim="800000"/>
            <a:headEnd/>
            <a:tailEnd/>
          </a:ln>
          <a:effectLst/>
        </p:spPr>
        <p:txBody>
          <a:bodyPr>
            <a:spAutoFit/>
          </a:bodyPr>
          <a:lstStyle/>
          <a:p>
            <a:pPr algn="ctr" eaLnBrk="0" hangingPunct="0">
              <a:lnSpc>
                <a:spcPct val="75000"/>
              </a:lnSpc>
              <a:spcBef>
                <a:spcPct val="50000"/>
              </a:spcBef>
            </a:pPr>
            <a:r>
              <a:rPr lang="en-US" sz="2000">
                <a:ea typeface="Arial Unicode MS" pitchFamily="34" charset="-128"/>
                <a:cs typeface="Arial Unicode MS" pitchFamily="34" charset="-128"/>
              </a:rPr>
              <a:t>~21% Unaware of Infection</a:t>
            </a:r>
          </a:p>
        </p:txBody>
      </p:sp>
      <p:sp>
        <p:nvSpPr>
          <p:cNvPr id="49158" name="Text Box 6"/>
          <p:cNvSpPr txBox="1">
            <a:spLocks noChangeArrowheads="1"/>
          </p:cNvSpPr>
          <p:nvPr/>
        </p:nvSpPr>
        <p:spPr bwMode="auto">
          <a:xfrm>
            <a:off x="1143000" y="3276600"/>
            <a:ext cx="1287463" cy="795338"/>
          </a:xfrm>
          <a:prstGeom prst="rect">
            <a:avLst/>
          </a:prstGeom>
          <a:noFill/>
          <a:ln w="9525">
            <a:noFill/>
            <a:miter lim="800000"/>
            <a:headEnd/>
            <a:tailEnd/>
          </a:ln>
          <a:effectLst/>
        </p:spPr>
        <p:txBody>
          <a:bodyPr>
            <a:spAutoFit/>
          </a:bodyPr>
          <a:lstStyle/>
          <a:p>
            <a:pPr algn="ctr" eaLnBrk="0" hangingPunct="0">
              <a:lnSpc>
                <a:spcPct val="75000"/>
              </a:lnSpc>
              <a:spcBef>
                <a:spcPct val="50000"/>
              </a:spcBef>
            </a:pPr>
            <a:r>
              <a:rPr lang="en-US" sz="2000">
                <a:ea typeface="Arial Unicode MS" pitchFamily="34" charset="-128"/>
                <a:cs typeface="Arial Unicode MS" pitchFamily="34" charset="-128"/>
              </a:rPr>
              <a:t>~79% Aware of Infection</a:t>
            </a:r>
          </a:p>
        </p:txBody>
      </p:sp>
      <p:sp>
        <p:nvSpPr>
          <p:cNvPr id="49159" name="Text Box 7"/>
          <p:cNvSpPr txBox="1">
            <a:spLocks noChangeArrowheads="1"/>
          </p:cNvSpPr>
          <p:nvPr/>
        </p:nvSpPr>
        <p:spPr bwMode="auto">
          <a:xfrm>
            <a:off x="1633538" y="5867400"/>
            <a:ext cx="3251200" cy="677863"/>
          </a:xfrm>
          <a:prstGeom prst="rect">
            <a:avLst/>
          </a:prstGeom>
          <a:noFill/>
          <a:ln w="9525">
            <a:noFill/>
            <a:miter lim="800000"/>
            <a:headEnd/>
            <a:tailEnd/>
          </a:ln>
          <a:effectLst/>
        </p:spPr>
        <p:txBody>
          <a:bodyPr>
            <a:spAutoFit/>
          </a:bodyPr>
          <a:lstStyle/>
          <a:p>
            <a:pPr eaLnBrk="0" hangingPunct="0">
              <a:lnSpc>
                <a:spcPct val="95000"/>
              </a:lnSpc>
              <a:spcBef>
                <a:spcPct val="40000"/>
              </a:spcBef>
            </a:pPr>
            <a:r>
              <a:rPr lang="en-US" sz="2000">
                <a:ea typeface="Arial Unicode MS" pitchFamily="34" charset="-128"/>
                <a:cs typeface="Arial Unicode MS" pitchFamily="34" charset="-128"/>
              </a:rPr>
              <a:t>People Living with HIV/AIDS: ~1.1 million</a:t>
            </a:r>
          </a:p>
        </p:txBody>
      </p:sp>
      <p:sp>
        <p:nvSpPr>
          <p:cNvPr id="49160" name="Line 8"/>
          <p:cNvSpPr>
            <a:spLocks noChangeShapeType="1"/>
          </p:cNvSpPr>
          <p:nvPr/>
        </p:nvSpPr>
        <p:spPr bwMode="auto">
          <a:xfrm>
            <a:off x="3395663" y="1905000"/>
            <a:ext cx="1963737" cy="914400"/>
          </a:xfrm>
          <a:prstGeom prst="line">
            <a:avLst/>
          </a:prstGeom>
          <a:noFill/>
          <a:ln w="38100">
            <a:solidFill>
              <a:schemeClr val="tx1"/>
            </a:solidFill>
            <a:round/>
            <a:headEnd/>
            <a:tailEnd type="triangle" w="med" len="med"/>
          </a:ln>
          <a:effectLst/>
        </p:spPr>
        <p:txBody>
          <a:bodyPr wrap="none">
            <a:spAutoFit/>
          </a:bodyPr>
          <a:lstStyle/>
          <a:p>
            <a:endParaRPr lang="en-US"/>
          </a:p>
        </p:txBody>
      </p:sp>
      <p:sp>
        <p:nvSpPr>
          <p:cNvPr id="49161" name="Line 9"/>
          <p:cNvSpPr>
            <a:spLocks noChangeShapeType="1"/>
          </p:cNvSpPr>
          <p:nvPr/>
        </p:nvSpPr>
        <p:spPr bwMode="auto">
          <a:xfrm>
            <a:off x="3395663" y="3962400"/>
            <a:ext cx="1963737" cy="914400"/>
          </a:xfrm>
          <a:prstGeom prst="line">
            <a:avLst/>
          </a:prstGeom>
          <a:noFill/>
          <a:ln w="38100">
            <a:solidFill>
              <a:schemeClr val="tx1"/>
            </a:solidFill>
            <a:round/>
            <a:headEnd/>
            <a:tailEnd type="triangle" w="med" len="med"/>
          </a:ln>
          <a:effectLst/>
        </p:spPr>
        <p:txBody>
          <a:bodyPr wrap="none">
            <a:spAutoFit/>
          </a:bodyPr>
          <a:lstStyle/>
          <a:p>
            <a:endParaRPr lang="en-US"/>
          </a:p>
        </p:txBody>
      </p:sp>
      <p:sp>
        <p:nvSpPr>
          <p:cNvPr id="49162" name="Text Box 10"/>
          <p:cNvSpPr txBox="1">
            <a:spLocks noChangeArrowheads="1"/>
          </p:cNvSpPr>
          <p:nvPr/>
        </p:nvSpPr>
        <p:spPr bwMode="auto">
          <a:xfrm>
            <a:off x="4884738" y="5867400"/>
            <a:ext cx="3116262" cy="533400"/>
          </a:xfrm>
          <a:prstGeom prst="rect">
            <a:avLst/>
          </a:prstGeom>
          <a:noFill/>
          <a:ln w="9525">
            <a:noFill/>
            <a:miter lim="800000"/>
            <a:headEnd/>
            <a:tailEnd/>
          </a:ln>
          <a:effectLst/>
        </p:spPr>
        <p:txBody>
          <a:bodyPr/>
          <a:lstStyle/>
          <a:p>
            <a:pPr eaLnBrk="0" hangingPunct="0">
              <a:lnSpc>
                <a:spcPct val="95000"/>
              </a:lnSpc>
              <a:spcBef>
                <a:spcPct val="40000"/>
              </a:spcBef>
            </a:pPr>
            <a:r>
              <a:rPr lang="en-US" sz="2000">
                <a:ea typeface="Arial Unicode MS" pitchFamily="34" charset="-128"/>
                <a:cs typeface="Arial Unicode MS" pitchFamily="34" charset="-128"/>
              </a:rPr>
              <a:t>New Infections Each Year: ~32,000</a:t>
            </a:r>
          </a:p>
        </p:txBody>
      </p:sp>
      <p:sp>
        <p:nvSpPr>
          <p:cNvPr id="49163" name="Text Box 11"/>
          <p:cNvSpPr txBox="1">
            <a:spLocks noChangeArrowheads="1"/>
          </p:cNvSpPr>
          <p:nvPr/>
        </p:nvSpPr>
        <p:spPr bwMode="auto">
          <a:xfrm>
            <a:off x="3200400" y="2819400"/>
            <a:ext cx="2557463" cy="477838"/>
          </a:xfrm>
          <a:prstGeom prst="rect">
            <a:avLst/>
          </a:prstGeom>
          <a:noFill/>
          <a:ln w="9525">
            <a:noFill/>
            <a:miter lim="800000"/>
            <a:headEnd/>
            <a:tailEnd/>
          </a:ln>
          <a:effectLst/>
        </p:spPr>
        <p:txBody>
          <a:bodyPr>
            <a:spAutoFit/>
          </a:bodyPr>
          <a:lstStyle/>
          <a:p>
            <a:pPr eaLnBrk="0" hangingPunct="0">
              <a:lnSpc>
                <a:spcPct val="75000"/>
              </a:lnSpc>
              <a:spcBef>
                <a:spcPct val="50000"/>
              </a:spcBef>
            </a:pPr>
            <a:r>
              <a:rPr lang="en-US" sz="3200">
                <a:ea typeface="Arial Unicode MS" pitchFamily="34" charset="-128"/>
                <a:cs typeface="Arial Unicode MS" pitchFamily="34" charset="-128"/>
              </a:rPr>
              <a:t>Transmission</a:t>
            </a:r>
          </a:p>
        </p:txBody>
      </p:sp>
      <p:sp>
        <p:nvSpPr>
          <p:cNvPr id="49164" name="Text Box 12"/>
          <p:cNvSpPr txBox="1">
            <a:spLocks noChangeArrowheads="1"/>
          </p:cNvSpPr>
          <p:nvPr/>
        </p:nvSpPr>
        <p:spPr bwMode="auto">
          <a:xfrm>
            <a:off x="6507163" y="1600200"/>
            <a:ext cx="1570037" cy="795338"/>
          </a:xfrm>
          <a:prstGeom prst="rect">
            <a:avLst/>
          </a:prstGeom>
          <a:noFill/>
          <a:ln w="9525">
            <a:noFill/>
            <a:miter lim="800000"/>
            <a:headEnd/>
            <a:tailEnd/>
          </a:ln>
          <a:effectLst/>
        </p:spPr>
        <p:txBody>
          <a:bodyPr>
            <a:spAutoFit/>
          </a:bodyPr>
          <a:lstStyle/>
          <a:p>
            <a:pPr algn="ctr" eaLnBrk="0" hangingPunct="0">
              <a:lnSpc>
                <a:spcPct val="75000"/>
              </a:lnSpc>
              <a:spcBef>
                <a:spcPct val="50000"/>
              </a:spcBef>
            </a:pPr>
            <a:r>
              <a:rPr lang="en-US" sz="2000">
                <a:ea typeface="Arial Unicode MS" pitchFamily="34" charset="-128"/>
                <a:cs typeface="Arial Unicode MS" pitchFamily="34" charset="-128"/>
              </a:rPr>
              <a:t>54-70%  of New Infections</a:t>
            </a:r>
          </a:p>
        </p:txBody>
      </p:sp>
      <p:sp>
        <p:nvSpPr>
          <p:cNvPr id="49165" name="Text Box 13"/>
          <p:cNvSpPr txBox="1">
            <a:spLocks noChangeArrowheads="1"/>
          </p:cNvSpPr>
          <p:nvPr/>
        </p:nvSpPr>
        <p:spPr bwMode="auto">
          <a:xfrm>
            <a:off x="6561138" y="4495800"/>
            <a:ext cx="1287462" cy="795338"/>
          </a:xfrm>
          <a:prstGeom prst="rect">
            <a:avLst/>
          </a:prstGeom>
          <a:noFill/>
          <a:ln w="9525">
            <a:noFill/>
            <a:miter lim="800000"/>
            <a:headEnd/>
            <a:tailEnd/>
          </a:ln>
          <a:effectLst/>
        </p:spPr>
        <p:txBody>
          <a:bodyPr>
            <a:spAutoFit/>
          </a:bodyPr>
          <a:lstStyle/>
          <a:p>
            <a:pPr algn="ctr" eaLnBrk="0" hangingPunct="0">
              <a:lnSpc>
                <a:spcPct val="75000"/>
              </a:lnSpc>
              <a:spcBef>
                <a:spcPct val="50000"/>
              </a:spcBef>
            </a:pPr>
            <a:r>
              <a:rPr lang="en-US" sz="2000">
                <a:ea typeface="Arial Unicode MS" pitchFamily="34" charset="-128"/>
                <a:cs typeface="Arial Unicode MS" pitchFamily="34" charset="-128"/>
              </a:rPr>
              <a:t>30-46%      of New Infections</a:t>
            </a:r>
          </a:p>
        </p:txBody>
      </p:sp>
      <p:sp>
        <p:nvSpPr>
          <p:cNvPr id="49166" name="Text Box 14"/>
          <p:cNvSpPr txBox="1">
            <a:spLocks noChangeArrowheads="1"/>
          </p:cNvSpPr>
          <p:nvPr/>
        </p:nvSpPr>
        <p:spPr bwMode="auto">
          <a:xfrm>
            <a:off x="6088063" y="6224588"/>
            <a:ext cx="2408237" cy="646112"/>
          </a:xfrm>
          <a:prstGeom prst="rect">
            <a:avLst/>
          </a:prstGeom>
          <a:noFill/>
          <a:ln w="12700" algn="ctr">
            <a:noFill/>
            <a:miter lim="800000"/>
            <a:headEnd/>
            <a:tailEnd/>
          </a:ln>
          <a:effectLst/>
        </p:spPr>
        <p:txBody>
          <a:bodyPr wrap="none">
            <a:spAutoFit/>
          </a:bodyPr>
          <a:lstStyle/>
          <a:p>
            <a:pPr algn="ctr" eaLnBrk="0" hangingPunct="0"/>
            <a:r>
              <a:rPr lang="en-US" sz="1800" b="1"/>
              <a:t>Marks, et al</a:t>
            </a:r>
          </a:p>
          <a:p>
            <a:pPr algn="ctr" eaLnBrk="0" hangingPunct="0"/>
            <a:r>
              <a:rPr lang="en-US" sz="1800" b="1"/>
              <a:t>AIDS 2006;20:1447-50</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5"/>
          <p:cNvSpPr>
            <a:spLocks noGrp="1"/>
          </p:cNvSpPr>
          <p:nvPr>
            <p:ph type="title"/>
          </p:nvPr>
        </p:nvSpPr>
        <p:spPr>
          <a:xfrm>
            <a:off x="381000" y="228600"/>
            <a:ext cx="8229600" cy="1143000"/>
          </a:xfrm>
        </p:spPr>
        <p:txBody>
          <a:bodyPr/>
          <a:lstStyle/>
          <a:p>
            <a:pPr eaLnBrk="1" hangingPunct="1"/>
            <a:r>
              <a:rPr lang="en-US" sz="3200" smtClean="0">
                <a:solidFill>
                  <a:srgbClr val="C00000"/>
                </a:solidFill>
              </a:rPr>
              <a:t>HIV viral load and risk of </a:t>
            </a:r>
            <a:br>
              <a:rPr lang="en-US" sz="3200" smtClean="0">
                <a:solidFill>
                  <a:srgbClr val="C00000"/>
                </a:solidFill>
              </a:rPr>
            </a:br>
            <a:r>
              <a:rPr lang="en-US" sz="3200" smtClean="0">
                <a:solidFill>
                  <a:srgbClr val="C00000"/>
                </a:solidFill>
              </a:rPr>
              <a:t>heterosexual HIV transmission</a:t>
            </a:r>
            <a:r>
              <a:rPr lang="en-US" sz="3200" smtClean="0"/>
              <a:t/>
            </a:r>
            <a:br>
              <a:rPr lang="en-US" sz="3200" smtClean="0"/>
            </a:br>
            <a:endParaRPr lang="en-US" sz="3200" smtClean="0"/>
          </a:p>
        </p:txBody>
      </p:sp>
      <p:pic>
        <p:nvPicPr>
          <p:cNvPr id="50179" name="Picture 2"/>
          <p:cNvPicPr>
            <a:picLocks noGrp="1" noChangeAspect="1" noChangeArrowheads="1"/>
          </p:cNvPicPr>
          <p:nvPr>
            <p:ph sz="half" idx="1"/>
          </p:nvPr>
        </p:nvPicPr>
        <p:blipFill>
          <a:blip r:embed="rId3" cstate="print"/>
          <a:srcRect/>
          <a:stretch>
            <a:fillRect/>
          </a:stretch>
        </p:blipFill>
        <p:spPr>
          <a:xfrm>
            <a:off x="1025525" y="1066800"/>
            <a:ext cx="3052763" cy="4759325"/>
          </a:xfrm>
        </p:spPr>
      </p:pic>
      <p:sp>
        <p:nvSpPr>
          <p:cNvPr id="50180" name="Content Placeholder 6"/>
          <p:cNvSpPr>
            <a:spLocks noGrp="1"/>
          </p:cNvSpPr>
          <p:nvPr>
            <p:ph sz="half" idx="2"/>
          </p:nvPr>
        </p:nvSpPr>
        <p:spPr>
          <a:xfrm>
            <a:off x="4724400" y="2667000"/>
            <a:ext cx="4038600" cy="1905000"/>
          </a:xfrm>
        </p:spPr>
        <p:txBody>
          <a:bodyPr/>
          <a:lstStyle/>
          <a:p>
            <a:pPr eaLnBrk="1" hangingPunct="1"/>
            <a:r>
              <a:rPr lang="en-US" smtClean="0"/>
              <a:t>The higher the HIV-1 viral load, the higher the risk of transmission in heterosexual couples </a:t>
            </a:r>
          </a:p>
        </p:txBody>
      </p:sp>
      <p:sp>
        <p:nvSpPr>
          <p:cNvPr id="50181" name="TextBox 7"/>
          <p:cNvSpPr txBox="1">
            <a:spLocks noChangeArrowheads="1"/>
          </p:cNvSpPr>
          <p:nvPr/>
        </p:nvSpPr>
        <p:spPr bwMode="auto">
          <a:xfrm>
            <a:off x="1828800" y="5778500"/>
            <a:ext cx="2249488" cy="369888"/>
          </a:xfrm>
          <a:prstGeom prst="rect">
            <a:avLst/>
          </a:prstGeom>
          <a:noFill/>
          <a:ln w="9525">
            <a:noFill/>
            <a:miter lim="800000"/>
            <a:headEnd/>
            <a:tailEnd/>
          </a:ln>
        </p:spPr>
        <p:txBody>
          <a:bodyPr wrap="none">
            <a:spAutoFit/>
          </a:bodyPr>
          <a:lstStyle/>
          <a:p>
            <a:r>
              <a:rPr lang="en-US"/>
              <a:t>HIV-1 RNA   copies/ml</a:t>
            </a:r>
          </a:p>
        </p:txBody>
      </p:sp>
      <p:sp>
        <p:nvSpPr>
          <p:cNvPr id="50182" name="TextBox 1"/>
          <p:cNvSpPr txBox="1">
            <a:spLocks noChangeArrowheads="1"/>
          </p:cNvSpPr>
          <p:nvPr/>
        </p:nvSpPr>
        <p:spPr bwMode="auto">
          <a:xfrm>
            <a:off x="5943600" y="5778500"/>
            <a:ext cx="2622550" cy="708025"/>
          </a:xfrm>
          <a:prstGeom prst="rect">
            <a:avLst/>
          </a:prstGeom>
          <a:noFill/>
          <a:ln w="9525">
            <a:noFill/>
            <a:miter lim="800000"/>
            <a:headEnd/>
            <a:tailEnd/>
          </a:ln>
        </p:spPr>
        <p:txBody>
          <a:bodyPr wrap="none">
            <a:spAutoFit/>
          </a:bodyPr>
          <a:lstStyle/>
          <a:p>
            <a:pPr marL="0" lvl="2"/>
            <a:r>
              <a:rPr lang="en-US" sz="2000"/>
              <a:t>Quinn et al. NEJM 2000</a:t>
            </a:r>
          </a:p>
          <a:p>
            <a:endParaRPr lang="en-US" sz="200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393700" y="1447800"/>
            <a:ext cx="8458200" cy="3786188"/>
          </a:xfrm>
          <a:prstGeom prst="rect">
            <a:avLst/>
          </a:prstGeom>
          <a:noFill/>
          <a:ln w="9525">
            <a:noFill/>
            <a:miter lim="800000"/>
            <a:headEnd/>
            <a:tailEnd/>
          </a:ln>
        </p:spPr>
        <p:txBody>
          <a:bodyPr>
            <a:spAutoFit/>
          </a:bodyPr>
          <a:lstStyle/>
          <a:p>
            <a:pPr algn="ctr"/>
            <a:endParaRPr lang="en-US"/>
          </a:p>
          <a:p>
            <a:r>
              <a:rPr lang="en-US"/>
              <a:t> </a:t>
            </a:r>
            <a:r>
              <a:rPr lang="en-US" b="1"/>
              <a:t>FOR IMMEDIATE RELEASE: </a:t>
            </a:r>
            <a:endParaRPr lang="en-US"/>
          </a:p>
          <a:p>
            <a:r>
              <a:rPr lang="en-US"/>
              <a:t>Thursday, 12 May 2011, 11 am EST </a:t>
            </a:r>
          </a:p>
          <a:p>
            <a:endParaRPr lang="en-US"/>
          </a:p>
          <a:p>
            <a:pPr algn="ctr"/>
            <a:r>
              <a:rPr lang="en-US" b="1"/>
              <a:t>Initiation of Antiretroviral Treatment </a:t>
            </a:r>
            <a:endParaRPr lang="en-US"/>
          </a:p>
          <a:p>
            <a:pPr algn="ctr"/>
            <a:r>
              <a:rPr lang="en-US" b="1"/>
              <a:t>Protects Uninfected Sexual Partners from HIV Infection (HPTN Study 052) </a:t>
            </a:r>
          </a:p>
          <a:p>
            <a:pPr algn="ctr"/>
            <a:endParaRPr lang="en-US"/>
          </a:p>
          <a:p>
            <a:pPr algn="ctr"/>
            <a:r>
              <a:rPr lang="en-US" b="1" i="1">
                <a:solidFill>
                  <a:srgbClr val="C00000"/>
                </a:solidFill>
              </a:rPr>
              <a:t>96%</a:t>
            </a:r>
            <a:r>
              <a:rPr lang="en-US" i="1"/>
              <a:t> reduction in HIV transmission, according to study conducted </a:t>
            </a:r>
            <a:endParaRPr lang="en-US"/>
          </a:p>
          <a:p>
            <a:pPr algn="ctr"/>
            <a:r>
              <a:rPr lang="en-US" i="1"/>
              <a:t>by HIV Prevention Trials Network </a:t>
            </a:r>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Vial"/>
          <p:cNvPicPr>
            <a:picLocks noChangeAspect="1" noChangeArrowheads="1"/>
          </p:cNvPicPr>
          <p:nvPr/>
        </p:nvPicPr>
        <p:blipFill>
          <a:blip r:embed="rId2" cstate="print"/>
          <a:srcRect/>
          <a:stretch>
            <a:fillRect/>
          </a:stretch>
        </p:blipFill>
        <p:spPr bwMode="auto">
          <a:xfrm>
            <a:off x="2498725" y="433388"/>
            <a:ext cx="4283075" cy="605948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solidFill>
                  <a:srgbClr val="C00000"/>
                </a:solidFill>
              </a:rPr>
              <a:t>The good guys</a:t>
            </a:r>
          </a:p>
        </p:txBody>
      </p:sp>
      <p:pic>
        <p:nvPicPr>
          <p:cNvPr id="7171" name="Picture 6" descr="white cells"/>
          <p:cNvPicPr>
            <a:picLocks noChangeAspect="1" noChangeArrowheads="1"/>
          </p:cNvPicPr>
          <p:nvPr>
            <p:ph sz="half" idx="1"/>
          </p:nvPr>
        </p:nvPicPr>
        <p:blipFill>
          <a:blip r:embed="rId2" cstate="print"/>
          <a:srcRect/>
          <a:stretch>
            <a:fillRect/>
          </a:stretch>
        </p:blipFill>
        <p:spPr>
          <a:xfrm>
            <a:off x="228600" y="2209800"/>
            <a:ext cx="3054350" cy="3581400"/>
          </a:xfrm>
          <a:noFill/>
        </p:spPr>
      </p:pic>
      <p:pic>
        <p:nvPicPr>
          <p:cNvPr id="7172" name="Picture 9" descr="Hematopoiesis2"/>
          <p:cNvPicPr>
            <a:picLocks noChangeAspect="1" noChangeArrowheads="1"/>
          </p:cNvPicPr>
          <p:nvPr>
            <p:ph sz="half" idx="2"/>
          </p:nvPr>
        </p:nvPicPr>
        <p:blipFill>
          <a:blip r:embed="rId3" cstate="print"/>
          <a:srcRect/>
          <a:stretch>
            <a:fillRect/>
          </a:stretch>
        </p:blipFill>
        <p:spPr>
          <a:xfrm>
            <a:off x="3733800" y="2143125"/>
            <a:ext cx="5181600" cy="4156075"/>
          </a:xfr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2057400" y="0"/>
            <a:ext cx="6172200" cy="1143000"/>
          </a:xfrm>
        </p:spPr>
        <p:txBody>
          <a:bodyPr/>
          <a:lstStyle/>
          <a:p>
            <a:pPr eaLnBrk="1" hangingPunct="1"/>
            <a:r>
              <a:rPr lang="en-US" sz="4000" b="1" i="1" smtClean="0">
                <a:solidFill>
                  <a:srgbClr val="C00000"/>
                </a:solidFill>
              </a:rPr>
              <a:t>variolae vaccinae</a:t>
            </a:r>
            <a:endParaRPr lang="en-US" sz="4000" smtClean="0">
              <a:solidFill>
                <a:srgbClr val="C00000"/>
              </a:solidFill>
            </a:endParaRPr>
          </a:p>
        </p:txBody>
      </p:sp>
      <p:pic>
        <p:nvPicPr>
          <p:cNvPr id="53251" name="Picture 2" descr="Arm of Sarah Nelmes"/>
          <p:cNvPicPr>
            <a:picLocks noChangeAspect="1" noChangeArrowheads="1"/>
          </p:cNvPicPr>
          <p:nvPr/>
        </p:nvPicPr>
        <p:blipFill>
          <a:blip r:embed="rId2" cstate="print"/>
          <a:srcRect/>
          <a:stretch>
            <a:fillRect/>
          </a:stretch>
        </p:blipFill>
        <p:spPr bwMode="auto">
          <a:xfrm>
            <a:off x="5943600" y="1174750"/>
            <a:ext cx="2973388" cy="3397250"/>
          </a:xfrm>
          <a:prstGeom prst="rect">
            <a:avLst/>
          </a:prstGeom>
          <a:noFill/>
          <a:ln w="9525">
            <a:noFill/>
            <a:miter lim="800000"/>
            <a:headEnd/>
            <a:tailEnd/>
          </a:ln>
        </p:spPr>
      </p:pic>
      <p:pic>
        <p:nvPicPr>
          <p:cNvPr id="53252" name="Picture 4" descr="Edward Jenner"/>
          <p:cNvPicPr>
            <a:picLocks noChangeAspect="1" noChangeArrowheads="1"/>
          </p:cNvPicPr>
          <p:nvPr/>
        </p:nvPicPr>
        <p:blipFill>
          <a:blip r:embed="rId3" cstate="print"/>
          <a:srcRect/>
          <a:stretch>
            <a:fillRect/>
          </a:stretch>
        </p:blipFill>
        <p:spPr bwMode="auto">
          <a:xfrm>
            <a:off x="381000" y="239713"/>
            <a:ext cx="1905000" cy="2828925"/>
          </a:xfrm>
          <a:prstGeom prst="rect">
            <a:avLst/>
          </a:prstGeom>
          <a:noFill/>
          <a:ln w="9525">
            <a:noFill/>
            <a:miter lim="800000"/>
            <a:headEnd/>
            <a:tailEnd/>
          </a:ln>
        </p:spPr>
      </p:pic>
      <p:sp>
        <p:nvSpPr>
          <p:cNvPr id="53253" name="Rectangle 2"/>
          <p:cNvSpPr>
            <a:spLocks noChangeArrowheads="1"/>
          </p:cNvSpPr>
          <p:nvPr/>
        </p:nvSpPr>
        <p:spPr bwMode="auto">
          <a:xfrm>
            <a:off x="5867400" y="4724400"/>
            <a:ext cx="2857500" cy="1754188"/>
          </a:xfrm>
          <a:prstGeom prst="rect">
            <a:avLst/>
          </a:prstGeom>
          <a:noFill/>
          <a:ln w="9525">
            <a:noFill/>
            <a:miter lim="800000"/>
            <a:headEnd/>
            <a:tailEnd/>
          </a:ln>
        </p:spPr>
        <p:txBody>
          <a:bodyPr>
            <a:spAutoFit/>
          </a:bodyPr>
          <a:lstStyle/>
          <a:p>
            <a:r>
              <a:rPr lang="en-US" sz="1800" b="1" i="1" dirty="0">
                <a:latin typeface="Calibri" pitchFamily="34" charset="0"/>
              </a:rPr>
              <a:t>The arm of Sarah </a:t>
            </a:r>
            <a:r>
              <a:rPr lang="en-US" sz="1800" b="1" i="1" dirty="0" err="1">
                <a:latin typeface="Calibri" pitchFamily="34" charset="0"/>
              </a:rPr>
              <a:t>Nelmes</a:t>
            </a:r>
            <a:r>
              <a:rPr lang="en-US" sz="1800" b="1" i="1" dirty="0">
                <a:latin typeface="Calibri" pitchFamily="34" charset="0"/>
              </a:rPr>
              <a:t>, a dairy maid, who had contracted cowpox. Jenner used material from her arm to vaccinate an eight year old boy, James Phipps. </a:t>
            </a:r>
            <a:endParaRPr lang="en-US" sz="1800" dirty="0">
              <a:latin typeface="Calibri" pitchFamily="34" charset="0"/>
            </a:endParaRPr>
          </a:p>
        </p:txBody>
      </p:sp>
      <p:pic>
        <p:nvPicPr>
          <p:cNvPr id="53254" name="Picture 5" descr="C:\Users\Steve\Desktop\the_cow_pock_large.jpg"/>
          <p:cNvPicPr>
            <a:picLocks noChangeAspect="1" noChangeArrowheads="1"/>
          </p:cNvPicPr>
          <p:nvPr/>
        </p:nvPicPr>
        <p:blipFill>
          <a:blip r:embed="rId4" cstate="print"/>
          <a:srcRect/>
          <a:stretch>
            <a:fillRect/>
          </a:stretch>
        </p:blipFill>
        <p:spPr bwMode="auto">
          <a:xfrm>
            <a:off x="403225" y="3505200"/>
            <a:ext cx="4876800" cy="3048000"/>
          </a:xfrm>
          <a:prstGeom prst="rect">
            <a:avLst/>
          </a:prstGeom>
          <a:noFill/>
          <a:ln w="9525">
            <a:noFill/>
            <a:miter lim="800000"/>
            <a:headEnd/>
            <a:tailEnd/>
          </a:ln>
        </p:spPr>
      </p:pic>
      <p:sp>
        <p:nvSpPr>
          <p:cNvPr id="7" name="TextBox 6"/>
          <p:cNvSpPr txBox="1"/>
          <p:nvPr/>
        </p:nvSpPr>
        <p:spPr>
          <a:xfrm>
            <a:off x="495300" y="3059113"/>
            <a:ext cx="1676400" cy="369887"/>
          </a:xfrm>
          <a:prstGeom prst="rect">
            <a:avLst/>
          </a:prstGeom>
          <a:noFill/>
        </p:spPr>
        <p:txBody>
          <a:bodyPr>
            <a:spAutoFit/>
          </a:bodyPr>
          <a:lstStyle/>
          <a:p>
            <a:pPr fontAlgn="auto">
              <a:spcBef>
                <a:spcPts val="0"/>
              </a:spcBef>
              <a:spcAft>
                <a:spcPts val="0"/>
              </a:spcAft>
              <a:defRPr/>
            </a:pPr>
            <a:r>
              <a:rPr lang="en-US" b="1" i="1" dirty="0">
                <a:latin typeface="+mj-lt"/>
              </a:rPr>
              <a:t>Edward Jenner</a:t>
            </a:r>
          </a:p>
        </p:txBody>
      </p:sp>
      <p:sp>
        <p:nvSpPr>
          <p:cNvPr id="53256" name="Content Placeholder 3"/>
          <p:cNvSpPr txBox="1">
            <a:spLocks/>
          </p:cNvSpPr>
          <p:nvPr/>
        </p:nvSpPr>
        <p:spPr bwMode="auto">
          <a:xfrm>
            <a:off x="2514600" y="1011238"/>
            <a:ext cx="3352800" cy="2233612"/>
          </a:xfrm>
          <a:prstGeom prst="rect">
            <a:avLst/>
          </a:prstGeom>
          <a:noFill/>
          <a:ln w="9525">
            <a:noFill/>
            <a:miter lim="800000"/>
            <a:headEnd/>
            <a:tailEnd/>
          </a:ln>
        </p:spPr>
        <p:txBody>
          <a:bodyPr/>
          <a:lstStyle/>
          <a:p>
            <a:pPr>
              <a:spcBef>
                <a:spcPct val="20000"/>
              </a:spcBef>
              <a:buFont typeface="Arial" charset="0"/>
              <a:buNone/>
            </a:pPr>
            <a:r>
              <a:rPr lang="en-US" sz="2800" i="1">
                <a:latin typeface="Calibri" pitchFamily="34" charset="0"/>
              </a:rPr>
              <a:t>Smallpox was responsible for an estimated 300–500 million deaths during the 20th century</a:t>
            </a:r>
          </a:p>
        </p:txBody>
      </p:sp>
      <p:sp>
        <p:nvSpPr>
          <p:cNvPr id="53257" name="Rectangle 7"/>
          <p:cNvSpPr>
            <a:spLocks noChangeArrowheads="1"/>
          </p:cNvSpPr>
          <p:nvPr/>
        </p:nvSpPr>
        <p:spPr bwMode="auto">
          <a:xfrm>
            <a:off x="381000" y="6553200"/>
            <a:ext cx="6630988" cy="307975"/>
          </a:xfrm>
          <a:prstGeom prst="rect">
            <a:avLst/>
          </a:prstGeom>
          <a:noFill/>
          <a:ln w="9525">
            <a:noFill/>
            <a:miter lim="800000"/>
            <a:headEnd/>
            <a:tailEnd/>
          </a:ln>
        </p:spPr>
        <p:txBody>
          <a:bodyPr>
            <a:spAutoFit/>
          </a:bodyPr>
          <a:lstStyle/>
          <a:p>
            <a:r>
              <a:rPr lang="en-US" sz="1400">
                <a:latin typeface="Calibri" pitchFamily="34" charset="0"/>
              </a:rPr>
              <a:t>http://www.nlm.nih.gov/exhibition/smallpox/sp_vaccination.html</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304800" y="457200"/>
            <a:ext cx="8534400" cy="1143000"/>
          </a:xfrm>
        </p:spPr>
        <p:txBody>
          <a:bodyPr/>
          <a:lstStyle/>
          <a:p>
            <a:pPr eaLnBrk="1" hangingPunct="1"/>
            <a:r>
              <a:rPr lang="en-US" smtClean="0">
                <a:solidFill>
                  <a:srgbClr val="C00000"/>
                </a:solidFill>
              </a:rPr>
              <a:t>Vaccines save lives</a:t>
            </a:r>
            <a:r>
              <a:rPr lang="en-US" sz="3600" b="1" smtClean="0">
                <a:solidFill>
                  <a:srgbClr val="C00000"/>
                </a:solidFill>
              </a:rPr>
              <a:t/>
            </a:r>
            <a:br>
              <a:rPr lang="en-US" sz="3600" b="1" smtClean="0">
                <a:solidFill>
                  <a:srgbClr val="C00000"/>
                </a:solidFill>
              </a:rPr>
            </a:br>
            <a:r>
              <a:rPr lang="en-US" sz="2400" smtClean="0">
                <a:solidFill>
                  <a:srgbClr val="C00000"/>
                </a:solidFill>
              </a:rPr>
              <a:t>Baseline 20th century and 1998 annual morbidity in children, US</a:t>
            </a:r>
          </a:p>
        </p:txBody>
      </p:sp>
      <p:sp>
        <p:nvSpPr>
          <p:cNvPr id="54275" name="Rectangle 3"/>
          <p:cNvSpPr>
            <a:spLocks noGrp="1" noChangeArrowheads="1"/>
          </p:cNvSpPr>
          <p:nvPr>
            <p:ph type="body" sz="half" idx="1"/>
          </p:nvPr>
        </p:nvSpPr>
        <p:spPr>
          <a:xfrm>
            <a:off x="842963" y="2209800"/>
            <a:ext cx="7380287" cy="3733800"/>
          </a:xfrm>
          <a:ln>
            <a:solidFill>
              <a:schemeClr val="tx1"/>
            </a:solidFill>
          </a:ln>
        </p:spPr>
        <p:txBody>
          <a:bodyPr/>
          <a:lstStyle/>
          <a:p>
            <a:pPr eaLnBrk="1" hangingPunct="1">
              <a:buFontTx/>
              <a:buNone/>
            </a:pPr>
            <a:r>
              <a:rPr lang="en-US" sz="1800" smtClean="0"/>
              <a:t>					   Annual no. of cases</a:t>
            </a:r>
          </a:p>
          <a:p>
            <a:pPr eaLnBrk="1" hangingPunct="1">
              <a:buFontTx/>
              <a:buNone/>
            </a:pPr>
            <a:r>
              <a:rPr lang="en-US" sz="1800" smtClean="0"/>
              <a:t>Disease		Baseline year       Baseline no.	               1998	</a:t>
            </a:r>
          </a:p>
          <a:p>
            <a:pPr eaLnBrk="1" hangingPunct="1">
              <a:buFontTx/>
              <a:buNone/>
            </a:pPr>
            <a:r>
              <a:rPr lang="en-US" sz="1800" smtClean="0"/>
              <a:t>Smallpox		1900-04 	        	  48,164		    0	</a:t>
            </a:r>
          </a:p>
          <a:p>
            <a:pPr eaLnBrk="1" hangingPunct="1">
              <a:buFontTx/>
              <a:buNone/>
            </a:pPr>
            <a:r>
              <a:rPr lang="en-US" sz="1800" smtClean="0"/>
              <a:t>Diphtheria	1920-22	      	175,885		    1</a:t>
            </a:r>
          </a:p>
          <a:p>
            <a:pPr eaLnBrk="1" hangingPunct="1">
              <a:buFontTx/>
              <a:buNone/>
            </a:pPr>
            <a:r>
              <a:rPr lang="en-US" sz="1800" smtClean="0"/>
              <a:t>Pertussis		1922-25	      	147,271	              6,279</a:t>
            </a:r>
          </a:p>
          <a:p>
            <a:pPr eaLnBrk="1" hangingPunct="1">
              <a:buFontTx/>
              <a:buNone/>
            </a:pPr>
            <a:r>
              <a:rPr lang="en-US" sz="1800" smtClean="0"/>
              <a:t>Tetanus		1922-26	         	    1,314		  34</a:t>
            </a:r>
          </a:p>
          <a:p>
            <a:pPr eaLnBrk="1" hangingPunct="1">
              <a:buFontTx/>
              <a:buNone/>
            </a:pPr>
            <a:r>
              <a:rPr lang="en-US" sz="1800" smtClean="0"/>
              <a:t>Polio (paralytic)	1951-54	        	  16,316		    0</a:t>
            </a:r>
          </a:p>
          <a:p>
            <a:pPr eaLnBrk="1" hangingPunct="1">
              <a:buFontTx/>
              <a:buNone/>
            </a:pPr>
            <a:r>
              <a:rPr lang="en-US" sz="1800" smtClean="0"/>
              <a:t>Measles		1958-62	     	 503,282		  89</a:t>
            </a:r>
          </a:p>
          <a:p>
            <a:pPr eaLnBrk="1" hangingPunct="1">
              <a:buFontTx/>
              <a:buNone/>
            </a:pPr>
            <a:r>
              <a:rPr lang="en-US" sz="1800" smtClean="0"/>
              <a:t>Mumps		1968	      	 152,209		606</a:t>
            </a:r>
          </a:p>
          <a:p>
            <a:pPr eaLnBrk="1" hangingPunct="1">
              <a:buFontTx/>
              <a:buNone/>
            </a:pPr>
            <a:r>
              <a:rPr lang="en-US" sz="1800" smtClean="0"/>
              <a:t>Rubella		1966-68	       	   47,745		345</a:t>
            </a:r>
          </a:p>
          <a:p>
            <a:pPr eaLnBrk="1" hangingPunct="1">
              <a:buFontTx/>
              <a:buNone/>
            </a:pPr>
            <a:endParaRPr lang="en-US" sz="1800" smtClean="0"/>
          </a:p>
        </p:txBody>
      </p:sp>
      <p:sp>
        <p:nvSpPr>
          <p:cNvPr id="54276" name="Text Box 4"/>
          <p:cNvSpPr txBox="1">
            <a:spLocks noChangeArrowheads="1"/>
          </p:cNvSpPr>
          <p:nvPr/>
        </p:nvSpPr>
        <p:spPr bwMode="auto">
          <a:xfrm>
            <a:off x="990600" y="6172200"/>
            <a:ext cx="1722438" cy="396875"/>
          </a:xfrm>
          <a:prstGeom prst="rect">
            <a:avLst/>
          </a:prstGeom>
          <a:noFill/>
          <a:ln w="9525">
            <a:noFill/>
            <a:miter lim="800000"/>
            <a:headEnd/>
            <a:tailEnd/>
          </a:ln>
        </p:spPr>
        <p:txBody>
          <a:bodyPr wrap="none">
            <a:spAutoFit/>
          </a:bodyPr>
          <a:lstStyle/>
          <a:p>
            <a:pPr eaLnBrk="0" hangingPunct="0"/>
            <a:r>
              <a:rPr lang="en-US" sz="2000">
                <a:latin typeface="Calibri" pitchFamily="34" charset="0"/>
                <a:cs typeface="Arial" charset="0"/>
              </a:rPr>
              <a:t>MMWR, CDC</a:t>
            </a:r>
          </a:p>
        </p:txBody>
      </p:sp>
      <p:sp>
        <p:nvSpPr>
          <p:cNvPr id="54277" name="Line 5"/>
          <p:cNvSpPr>
            <a:spLocks noChangeShapeType="1"/>
          </p:cNvSpPr>
          <p:nvPr/>
        </p:nvSpPr>
        <p:spPr bwMode="auto">
          <a:xfrm>
            <a:off x="990600" y="2971800"/>
            <a:ext cx="7162800" cy="0"/>
          </a:xfrm>
          <a:prstGeom prst="line">
            <a:avLst/>
          </a:prstGeom>
          <a:noFill/>
          <a:ln w="9525">
            <a:solidFill>
              <a:schemeClr val="tx1"/>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457200"/>
            <a:ext cx="7772400" cy="1143000"/>
          </a:xfrm>
        </p:spPr>
        <p:txBody>
          <a:bodyPr rtlCol="0">
            <a:normAutofit fontScale="90000"/>
          </a:bodyPr>
          <a:lstStyle/>
          <a:p>
            <a:pPr eaLnBrk="1" fontAlgn="auto" hangingPunct="1">
              <a:spcAft>
                <a:spcPts val="0"/>
              </a:spcAft>
              <a:defRPr/>
            </a:pPr>
            <a:r>
              <a:rPr lang="en-US" sz="3600" dirty="0">
                <a:solidFill>
                  <a:srgbClr val="C00000"/>
                </a:solidFill>
              </a:rPr>
              <a:t>It will take time to find an</a:t>
            </a:r>
            <a:br>
              <a:rPr lang="en-US" sz="3600" dirty="0">
                <a:solidFill>
                  <a:srgbClr val="C00000"/>
                </a:solidFill>
              </a:rPr>
            </a:br>
            <a:r>
              <a:rPr lang="en-US" sz="3600" dirty="0">
                <a:solidFill>
                  <a:srgbClr val="C00000"/>
                </a:solidFill>
              </a:rPr>
              <a:t>effective HIV vaccine</a:t>
            </a:r>
          </a:p>
        </p:txBody>
      </p:sp>
      <p:pic>
        <p:nvPicPr>
          <p:cNvPr id="55299" name="Picture 8" descr="8"/>
          <p:cNvPicPr>
            <a:picLocks noChangeAspect="1" noChangeArrowheads="1"/>
          </p:cNvPicPr>
          <p:nvPr/>
        </p:nvPicPr>
        <p:blipFill>
          <a:blip r:embed="rId3" cstate="print"/>
          <a:srcRect/>
          <a:stretch>
            <a:fillRect/>
          </a:stretch>
        </p:blipFill>
        <p:spPr bwMode="auto">
          <a:xfrm>
            <a:off x="533400" y="1981200"/>
            <a:ext cx="4572000" cy="3429000"/>
          </a:xfrm>
          <a:prstGeom prst="rect">
            <a:avLst/>
          </a:prstGeom>
          <a:noFill/>
          <a:ln w="9525">
            <a:noFill/>
            <a:miter lim="800000"/>
            <a:headEnd/>
            <a:tailEnd/>
          </a:ln>
        </p:spPr>
      </p:pic>
      <p:pic>
        <p:nvPicPr>
          <p:cNvPr id="55300" name="Picture 10" descr="Polio Vaccine Headlines">
            <a:hlinkClick r:id="rId4"/>
          </p:cNvPr>
          <p:cNvPicPr>
            <a:picLocks noChangeAspect="1" noChangeArrowheads="1"/>
          </p:cNvPicPr>
          <p:nvPr/>
        </p:nvPicPr>
        <p:blipFill>
          <a:blip r:embed="rId5" cstate="print"/>
          <a:srcRect/>
          <a:stretch>
            <a:fillRect/>
          </a:stretch>
        </p:blipFill>
        <p:spPr bwMode="auto">
          <a:xfrm>
            <a:off x="5334000" y="1981200"/>
            <a:ext cx="2762250"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09600" y="892175"/>
            <a:ext cx="7840663" cy="784225"/>
          </a:xfrm>
        </p:spPr>
        <p:txBody>
          <a:bodyPr/>
          <a:lstStyle/>
          <a:p>
            <a:pPr eaLnBrk="1" hangingPunct="1"/>
            <a:r>
              <a:rPr lang="en-US" sz="4000" smtClean="0">
                <a:solidFill>
                  <a:srgbClr val="C00000"/>
                </a:solidFill>
              </a:rPr>
              <a:t>Vaccine Research in Perspective</a:t>
            </a:r>
          </a:p>
        </p:txBody>
      </p:sp>
      <p:sp>
        <p:nvSpPr>
          <p:cNvPr id="56323" name="Rectangle 3"/>
          <p:cNvSpPr>
            <a:spLocks noGrp="1" noChangeArrowheads="1"/>
          </p:cNvSpPr>
          <p:nvPr>
            <p:ph type="body" idx="1"/>
          </p:nvPr>
        </p:nvSpPr>
        <p:spPr>
          <a:xfrm>
            <a:off x="914400" y="2438400"/>
            <a:ext cx="9144000" cy="4724400"/>
          </a:xfrm>
        </p:spPr>
        <p:txBody>
          <a:bodyPr lIns="93534" tIns="46767" rIns="93534" bIns="46767"/>
          <a:lstStyle/>
          <a:p>
            <a:pPr marL="350838" indent="-350838" defTabSz="935038" eaLnBrk="1" hangingPunct="1">
              <a:lnSpc>
                <a:spcPct val="70000"/>
              </a:lnSpc>
              <a:buFontTx/>
              <a:buNone/>
            </a:pPr>
            <a:r>
              <a:rPr lang="en-US" sz="2500" b="1" smtClean="0"/>
              <a:t>Vaccine  </a:t>
            </a:r>
            <a:r>
              <a:rPr lang="en-US" sz="2500" smtClean="0"/>
              <a:t>        </a:t>
            </a:r>
            <a:r>
              <a:rPr lang="en-US" sz="2500" b="1" smtClean="0"/>
              <a:t>Discovery</a:t>
            </a:r>
            <a:r>
              <a:rPr lang="en-US" sz="2500" smtClean="0"/>
              <a:t>	</a:t>
            </a:r>
            <a:r>
              <a:rPr lang="en-US" sz="2500" b="1" smtClean="0"/>
              <a:t>Vaccine	       Years</a:t>
            </a:r>
          </a:p>
          <a:p>
            <a:pPr marL="350838" indent="-350838" defTabSz="935038" eaLnBrk="1" hangingPunct="1">
              <a:lnSpc>
                <a:spcPct val="60000"/>
              </a:lnSpc>
              <a:buFontTx/>
              <a:buNone/>
            </a:pPr>
            <a:r>
              <a:rPr lang="en-US" sz="2500" b="1" smtClean="0"/>
              <a:t>		           of cause	developed	       elapsed</a:t>
            </a:r>
          </a:p>
          <a:p>
            <a:pPr marL="350838" indent="-350838" defTabSz="935038" eaLnBrk="1" hangingPunct="1">
              <a:lnSpc>
                <a:spcPct val="60000"/>
              </a:lnSpc>
              <a:buFontTx/>
              <a:buNone/>
            </a:pPr>
            <a:endParaRPr lang="en-US" sz="2500" smtClean="0"/>
          </a:p>
          <a:p>
            <a:pPr marL="350838" indent="-350838" defTabSz="935038" eaLnBrk="1" hangingPunct="1">
              <a:lnSpc>
                <a:spcPct val="70000"/>
              </a:lnSpc>
              <a:buFontTx/>
              <a:buNone/>
            </a:pPr>
            <a:r>
              <a:rPr lang="en-US" sz="2500" smtClean="0"/>
              <a:t>Pertussis           1906		 1926		          20</a:t>
            </a:r>
          </a:p>
          <a:p>
            <a:pPr marL="350838" indent="-350838" defTabSz="935038" eaLnBrk="1" hangingPunct="1">
              <a:lnSpc>
                <a:spcPct val="70000"/>
              </a:lnSpc>
              <a:buFontTx/>
              <a:buNone/>
            </a:pPr>
            <a:r>
              <a:rPr lang="en-US" sz="2500" smtClean="0"/>
              <a:t>Polio	              1908		 1955		          47</a:t>
            </a:r>
          </a:p>
          <a:p>
            <a:pPr marL="350838" indent="-350838" defTabSz="935038" eaLnBrk="1" hangingPunct="1">
              <a:lnSpc>
                <a:spcPct val="70000"/>
              </a:lnSpc>
              <a:buFontTx/>
              <a:buNone/>
            </a:pPr>
            <a:r>
              <a:rPr lang="en-US" sz="2500" smtClean="0"/>
              <a:t>Measles            1953		 1983		          30</a:t>
            </a:r>
          </a:p>
          <a:p>
            <a:pPr marL="350838" indent="-350838" defTabSz="935038" eaLnBrk="1" hangingPunct="1">
              <a:lnSpc>
                <a:spcPct val="70000"/>
              </a:lnSpc>
              <a:buFontTx/>
              <a:buNone/>
            </a:pPr>
            <a:r>
              <a:rPr lang="en-US" sz="2400" smtClean="0"/>
              <a:t>Hepatitis A</a:t>
            </a:r>
            <a:r>
              <a:rPr lang="en-US" sz="2500" smtClean="0"/>
              <a:t>        1973		 1995		          22</a:t>
            </a:r>
          </a:p>
          <a:p>
            <a:pPr marL="350838" indent="-350838" defTabSz="935038" eaLnBrk="1" hangingPunct="1">
              <a:lnSpc>
                <a:spcPct val="70000"/>
              </a:lnSpc>
              <a:buFontTx/>
              <a:buNone/>
            </a:pPr>
            <a:r>
              <a:rPr lang="en-US" sz="2400" smtClean="0"/>
              <a:t>Hepatitis B</a:t>
            </a:r>
            <a:r>
              <a:rPr lang="en-US" sz="2500" smtClean="0"/>
              <a:t>        1965		 1981		          16</a:t>
            </a:r>
          </a:p>
          <a:p>
            <a:pPr marL="350838" indent="-350838" defTabSz="935038" eaLnBrk="1" hangingPunct="1">
              <a:lnSpc>
                <a:spcPct val="70000"/>
              </a:lnSpc>
              <a:buFontTx/>
              <a:buNone/>
            </a:pPr>
            <a:r>
              <a:rPr lang="en-US" sz="2500" smtClean="0"/>
              <a:t>HIV	              1983		 ????		</a:t>
            </a:r>
            <a:r>
              <a:rPr lang="en-US" sz="2500" b="1" smtClean="0">
                <a:solidFill>
                  <a:srgbClr val="FF0000"/>
                </a:solidFill>
              </a:rPr>
              <a:t>As of 2011, 27</a:t>
            </a:r>
          </a:p>
          <a:p>
            <a:pPr marL="350838" indent="-350838" defTabSz="935038" eaLnBrk="1" hangingPunct="1">
              <a:lnSpc>
                <a:spcPct val="70000"/>
              </a:lnSpc>
              <a:buFontTx/>
              <a:buNone/>
            </a:pPr>
            <a:r>
              <a:rPr lang="en-US" sz="2500" b="1" smtClean="0">
                <a:solidFill>
                  <a:srgbClr val="FF0000"/>
                </a:solidFill>
              </a:rPr>
              <a:t>                                                                      years &amp; counting</a:t>
            </a:r>
          </a:p>
          <a:p>
            <a:pPr marL="350838" indent="-350838" defTabSz="935038" eaLnBrk="1" hangingPunct="1">
              <a:lnSpc>
                <a:spcPct val="70000"/>
              </a:lnSpc>
              <a:buFontTx/>
              <a:buNone/>
            </a:pPr>
            <a:r>
              <a:rPr lang="en-US" sz="2500" smtClean="0"/>
              <a:t>			</a:t>
            </a:r>
          </a:p>
        </p:txBody>
      </p:sp>
      <p:cxnSp>
        <p:nvCxnSpPr>
          <p:cNvPr id="3" name="Straight Connector 2"/>
          <p:cNvCxnSpPr/>
          <p:nvPr/>
        </p:nvCxnSpPr>
        <p:spPr>
          <a:xfrm>
            <a:off x="990600" y="3200400"/>
            <a:ext cx="7315200" cy="0"/>
          </a:xfrm>
          <a:prstGeom prst="line">
            <a:avLst/>
          </a:prstGeom>
          <a:ln w="57150"/>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0"/>
            <a:ext cx="7772400" cy="1143000"/>
          </a:xfrm>
        </p:spPr>
        <p:txBody>
          <a:bodyPr/>
          <a:lstStyle/>
          <a:p>
            <a:pPr eaLnBrk="1" hangingPunct="1"/>
            <a:r>
              <a:rPr lang="en-US" smtClean="0">
                <a:solidFill>
                  <a:srgbClr val="C00000"/>
                </a:solidFill>
              </a:rPr>
              <a:t>The Immune System</a:t>
            </a:r>
          </a:p>
        </p:txBody>
      </p:sp>
      <p:pic>
        <p:nvPicPr>
          <p:cNvPr id="57347" name="Picture 7" descr="Festival%20Hall"/>
          <p:cNvPicPr>
            <a:picLocks noGrp="1" noChangeAspect="1" noChangeArrowheads="1"/>
          </p:cNvPicPr>
          <p:nvPr>
            <p:ph idx="1"/>
          </p:nvPr>
        </p:nvPicPr>
        <p:blipFill>
          <a:blip r:embed="rId3" cstate="print"/>
          <a:srcRect/>
          <a:stretch>
            <a:fillRect/>
          </a:stretch>
        </p:blipFill>
        <p:spPr>
          <a:xfrm>
            <a:off x="454025" y="1447800"/>
            <a:ext cx="8308975" cy="4953000"/>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990600" y="0"/>
            <a:ext cx="7543800" cy="1431925"/>
          </a:xfrm>
        </p:spPr>
        <p:txBody>
          <a:bodyPr/>
          <a:lstStyle/>
          <a:p>
            <a:pPr eaLnBrk="1" hangingPunct="1"/>
            <a:r>
              <a:rPr lang="en-US" sz="4000" smtClean="0">
                <a:solidFill>
                  <a:srgbClr val="C00000"/>
                </a:solidFill>
              </a:rPr>
              <a:t>How do vaccines work?</a:t>
            </a:r>
          </a:p>
        </p:txBody>
      </p:sp>
      <p:sp>
        <p:nvSpPr>
          <p:cNvPr id="58371" name="Rectangle 3"/>
          <p:cNvSpPr>
            <a:spLocks noGrp="1" noChangeArrowheads="1"/>
          </p:cNvSpPr>
          <p:nvPr>
            <p:ph type="body" sz="half" idx="1"/>
          </p:nvPr>
        </p:nvSpPr>
        <p:spPr>
          <a:xfrm>
            <a:off x="304800" y="1628775"/>
            <a:ext cx="5486400" cy="4467225"/>
          </a:xfrm>
        </p:spPr>
        <p:txBody>
          <a:bodyPr/>
          <a:lstStyle/>
          <a:p>
            <a:pPr eaLnBrk="1" hangingPunct="1"/>
            <a:r>
              <a:rPr lang="en-US" sz="2800" i="1" u="sng" smtClean="0">
                <a:solidFill>
                  <a:srgbClr val="FF0000"/>
                </a:solidFill>
              </a:rPr>
              <a:t>Stimulate</a:t>
            </a:r>
            <a:r>
              <a:rPr lang="en-US" sz="2800" smtClean="0"/>
              <a:t> the immune system </a:t>
            </a:r>
          </a:p>
          <a:p>
            <a:pPr lvl="1" eaLnBrk="1" hangingPunct="1"/>
            <a:r>
              <a:rPr lang="en-US" sz="2400" smtClean="0"/>
              <a:t>The conductor </a:t>
            </a:r>
            <a:br>
              <a:rPr lang="en-US" sz="2400" smtClean="0"/>
            </a:br>
            <a:r>
              <a:rPr lang="en-US" sz="2400" smtClean="0"/>
              <a:t>(Helper T-cell or CD4+ cell)</a:t>
            </a:r>
          </a:p>
          <a:p>
            <a:pPr lvl="1" eaLnBrk="1" hangingPunct="1"/>
            <a:r>
              <a:rPr lang="en-US" sz="2400" smtClean="0"/>
              <a:t>Antibodies (humoral)</a:t>
            </a:r>
          </a:p>
          <a:p>
            <a:pPr lvl="2" eaLnBrk="1" hangingPunct="1"/>
            <a:r>
              <a:rPr lang="en-US" sz="2000" smtClean="0"/>
              <a:t>kill virus floating free</a:t>
            </a:r>
          </a:p>
          <a:p>
            <a:pPr lvl="1" eaLnBrk="1" hangingPunct="1"/>
            <a:r>
              <a:rPr lang="en-US" sz="2400" smtClean="0"/>
              <a:t>T cells (cellular)</a:t>
            </a:r>
          </a:p>
          <a:p>
            <a:pPr lvl="2" eaLnBrk="1" hangingPunct="1"/>
            <a:r>
              <a:rPr lang="en-US" sz="2000" smtClean="0"/>
              <a:t>Cytotoxic T-Cells (CTLs or CD8+ cells)</a:t>
            </a:r>
          </a:p>
          <a:p>
            <a:pPr lvl="2" eaLnBrk="1" hangingPunct="1"/>
            <a:r>
              <a:rPr lang="en-US" sz="2000" smtClean="0"/>
              <a:t>attack and kill cells infected by viruses</a:t>
            </a:r>
          </a:p>
          <a:p>
            <a:pPr eaLnBrk="1" hangingPunct="1"/>
            <a:r>
              <a:rPr lang="en-US" sz="2800" i="1" u="sng" smtClean="0">
                <a:solidFill>
                  <a:srgbClr val="FF0000"/>
                </a:solidFill>
              </a:rPr>
              <a:t>Memory</a:t>
            </a:r>
            <a:endParaRPr lang="en-US" sz="2800" smtClean="0">
              <a:solidFill>
                <a:srgbClr val="FF0000"/>
              </a:solidFill>
            </a:endParaRPr>
          </a:p>
          <a:p>
            <a:pPr lvl="1" eaLnBrk="1" hangingPunct="1"/>
            <a:r>
              <a:rPr lang="en-US" sz="2400" smtClean="0"/>
              <a:t>respond fast and strong</a:t>
            </a:r>
          </a:p>
        </p:txBody>
      </p:sp>
      <p:pic>
        <p:nvPicPr>
          <p:cNvPr id="58372" name="Picture 2" descr="http://t1.gstatic.com/images?q=tbn:ANd9GcSsIPP5O7uSmgdhdS6bs0QUHFr3HaoVapeiOm95bMlztlAXMWZQ&amp;t=1"/>
          <p:cNvPicPr>
            <a:picLocks noChangeAspect="1" noChangeArrowheads="1"/>
          </p:cNvPicPr>
          <p:nvPr/>
        </p:nvPicPr>
        <p:blipFill>
          <a:blip r:embed="rId2" cstate="print"/>
          <a:srcRect/>
          <a:stretch>
            <a:fillRect/>
          </a:stretch>
        </p:blipFill>
        <p:spPr bwMode="auto">
          <a:xfrm>
            <a:off x="5791200" y="1628775"/>
            <a:ext cx="2743200" cy="3860800"/>
          </a:xfrm>
          <a:prstGeom prst="rect">
            <a:avLst/>
          </a:prstGeom>
          <a:noFill/>
          <a:ln w="9525">
            <a:noFill/>
            <a:miter lim="800000"/>
            <a:headEnd/>
            <a:tailEnd/>
          </a:ln>
        </p:spPr>
      </p:pic>
      <p:pic>
        <p:nvPicPr>
          <p:cNvPr id="58373" name="Picture 3"/>
          <p:cNvPicPr>
            <a:picLocks noChangeAspect="1" noChangeArrowheads="1"/>
          </p:cNvPicPr>
          <p:nvPr/>
        </p:nvPicPr>
        <p:blipFill>
          <a:blip r:embed="rId3" cstate="print"/>
          <a:srcRect/>
          <a:stretch>
            <a:fillRect/>
          </a:stretch>
        </p:blipFill>
        <p:spPr bwMode="auto">
          <a:xfrm>
            <a:off x="6096000" y="2743200"/>
            <a:ext cx="2209800" cy="2209800"/>
          </a:xfrm>
          <a:prstGeom prst="rect">
            <a:avLst/>
          </a:prstGeom>
          <a:noFill/>
          <a:ln w="9525">
            <a:noFill/>
            <a:miter lim="800000"/>
            <a:headEnd/>
            <a:tailEnd/>
          </a:ln>
        </p:spPr>
      </p:pic>
      <p:sp>
        <p:nvSpPr>
          <p:cNvPr id="58374" name="TextBox 5"/>
          <p:cNvSpPr txBox="1">
            <a:spLocks noChangeArrowheads="1"/>
          </p:cNvSpPr>
          <p:nvPr/>
        </p:nvSpPr>
        <p:spPr bwMode="auto">
          <a:xfrm>
            <a:off x="1143000" y="1066800"/>
            <a:ext cx="3505200" cy="584200"/>
          </a:xfrm>
          <a:prstGeom prst="rect">
            <a:avLst/>
          </a:prstGeom>
          <a:noFill/>
          <a:ln w="9525">
            <a:noFill/>
            <a:miter lim="800000"/>
            <a:headEnd/>
            <a:tailEnd/>
          </a:ln>
        </p:spPr>
        <p:txBody>
          <a:bodyPr>
            <a:spAutoFit/>
          </a:bodyPr>
          <a:lstStyle/>
          <a:p>
            <a:r>
              <a:rPr lang="en-US" sz="3200" u="sng">
                <a:latin typeface="Calibri" pitchFamily="34" charset="0"/>
              </a:rPr>
              <a:t>Adaptive Immunity</a:t>
            </a:r>
          </a:p>
        </p:txBody>
      </p:sp>
      <p:sp>
        <p:nvSpPr>
          <p:cNvPr id="58375" name="TextBox 6"/>
          <p:cNvSpPr txBox="1">
            <a:spLocks noChangeArrowheads="1"/>
          </p:cNvSpPr>
          <p:nvPr/>
        </p:nvSpPr>
        <p:spPr bwMode="auto">
          <a:xfrm>
            <a:off x="5867400" y="5638800"/>
            <a:ext cx="2667000" cy="461963"/>
          </a:xfrm>
          <a:prstGeom prst="rect">
            <a:avLst/>
          </a:prstGeom>
          <a:noFill/>
          <a:ln w="9525">
            <a:noFill/>
            <a:miter lim="800000"/>
            <a:headEnd/>
            <a:tailEnd/>
          </a:ln>
        </p:spPr>
        <p:txBody>
          <a:bodyPr>
            <a:spAutoFit/>
          </a:bodyPr>
          <a:lstStyle/>
          <a:p>
            <a:r>
              <a:rPr lang="en-US">
                <a:latin typeface="Calibri" pitchFamily="34" charset="0"/>
              </a:rPr>
              <a:t>Think: “mug shot”</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ChangeArrowheads="1"/>
          </p:cNvSpPr>
          <p:nvPr>
            <p:ph type="body" idx="1"/>
          </p:nvPr>
        </p:nvSpPr>
        <p:spPr>
          <a:xfrm>
            <a:off x="457200" y="1600200"/>
            <a:ext cx="8229600" cy="5029200"/>
          </a:xfrm>
        </p:spPr>
        <p:txBody>
          <a:bodyPr rtlCol="0">
            <a:normAutofit fontScale="92500" lnSpcReduction="20000"/>
          </a:bodyPr>
          <a:lstStyle/>
          <a:p>
            <a:pPr eaLnBrk="1" fontAlgn="auto" hangingPunct="1">
              <a:lnSpc>
                <a:spcPct val="80000"/>
              </a:lnSpc>
              <a:spcAft>
                <a:spcPts val="0"/>
              </a:spcAft>
              <a:buFont typeface="Arial" pitchFamily="34" charset="0"/>
              <a:buChar char="•"/>
              <a:defRPr/>
            </a:pPr>
            <a:r>
              <a:rPr lang="en-US" sz="2800" dirty="0"/>
              <a:t>Vaccine </a:t>
            </a:r>
            <a:r>
              <a:rPr lang="en-US" sz="2800" dirty="0" smtClean="0"/>
              <a:t>type? </a:t>
            </a:r>
            <a:r>
              <a:rPr lang="en-US" sz="2800" dirty="0"/>
              <a:t>– live, killed, subunit, recombinant DNA, etc.</a:t>
            </a:r>
          </a:p>
          <a:p>
            <a:pPr eaLnBrk="1" fontAlgn="auto" hangingPunct="1">
              <a:lnSpc>
                <a:spcPct val="80000"/>
              </a:lnSpc>
              <a:spcAft>
                <a:spcPts val="0"/>
              </a:spcAft>
              <a:buFont typeface="Arial" pitchFamily="34" charset="0"/>
              <a:buChar char="•"/>
              <a:defRPr/>
            </a:pPr>
            <a:r>
              <a:rPr lang="en-US" sz="2800" dirty="0"/>
              <a:t>If DNA: </a:t>
            </a:r>
            <a:r>
              <a:rPr lang="en-US" sz="2800" dirty="0" smtClean="0"/>
              <a:t>what parts? gag</a:t>
            </a:r>
            <a:r>
              <a:rPr lang="en-US" sz="2800" dirty="0"/>
              <a:t>, </a:t>
            </a:r>
            <a:r>
              <a:rPr lang="en-US" sz="2800" dirty="0" err="1"/>
              <a:t>pol</a:t>
            </a:r>
            <a:r>
              <a:rPr lang="en-US" sz="2800" dirty="0"/>
              <a:t>, </a:t>
            </a:r>
            <a:r>
              <a:rPr lang="en-US" sz="2800" dirty="0" err="1"/>
              <a:t>nef</a:t>
            </a:r>
            <a:r>
              <a:rPr lang="en-US" sz="2800" dirty="0"/>
              <a:t>, tat, </a:t>
            </a:r>
            <a:r>
              <a:rPr lang="en-US" sz="2800" dirty="0" err="1"/>
              <a:t>env</a:t>
            </a:r>
            <a:r>
              <a:rPr lang="en-US" sz="2800" dirty="0"/>
              <a:t>?</a:t>
            </a:r>
          </a:p>
          <a:p>
            <a:pPr eaLnBrk="1" fontAlgn="auto" hangingPunct="1">
              <a:lnSpc>
                <a:spcPct val="80000"/>
              </a:lnSpc>
              <a:spcAft>
                <a:spcPts val="0"/>
              </a:spcAft>
              <a:buFont typeface="Arial" pitchFamily="34" charset="0"/>
              <a:buChar char="•"/>
              <a:defRPr/>
            </a:pPr>
            <a:r>
              <a:rPr lang="en-US" sz="2800" dirty="0"/>
              <a:t>Vector – Adenoviral, VEE, MVA, </a:t>
            </a:r>
            <a:r>
              <a:rPr lang="en-US" sz="2800" dirty="0" err="1"/>
              <a:t>px</a:t>
            </a:r>
            <a:r>
              <a:rPr lang="en-US" sz="2800" dirty="0"/>
              <a:t> virus</a:t>
            </a:r>
          </a:p>
          <a:p>
            <a:pPr eaLnBrk="1" fontAlgn="auto" hangingPunct="1">
              <a:lnSpc>
                <a:spcPct val="80000"/>
              </a:lnSpc>
              <a:spcAft>
                <a:spcPts val="0"/>
              </a:spcAft>
              <a:buFont typeface="Arial" pitchFamily="34" charset="0"/>
              <a:buChar char="•"/>
              <a:defRPr/>
            </a:pPr>
            <a:r>
              <a:rPr lang="en-US" sz="2800" dirty="0" smtClean="0"/>
              <a:t>Prime </a:t>
            </a:r>
            <a:r>
              <a:rPr lang="en-US" sz="2800" dirty="0" smtClean="0">
                <a:sym typeface="Wingdings" pitchFamily="2" charset="2"/>
              </a:rPr>
              <a:t> </a:t>
            </a:r>
            <a:r>
              <a:rPr lang="en-US" sz="2800" dirty="0" smtClean="0"/>
              <a:t>Boost – what to use?</a:t>
            </a:r>
            <a:endParaRPr lang="en-US" sz="2800" dirty="0"/>
          </a:p>
          <a:p>
            <a:pPr eaLnBrk="1" fontAlgn="auto" hangingPunct="1">
              <a:lnSpc>
                <a:spcPct val="80000"/>
              </a:lnSpc>
              <a:spcAft>
                <a:spcPts val="0"/>
              </a:spcAft>
              <a:buFont typeface="Arial" pitchFamily="34" charset="0"/>
              <a:buChar char="•"/>
              <a:defRPr/>
            </a:pPr>
            <a:r>
              <a:rPr lang="en-US" sz="2800" dirty="0" smtClean="0"/>
              <a:t>Subtype?</a:t>
            </a:r>
            <a:endParaRPr lang="en-US" sz="2800" dirty="0"/>
          </a:p>
          <a:p>
            <a:pPr eaLnBrk="1" fontAlgn="auto" hangingPunct="1">
              <a:lnSpc>
                <a:spcPct val="80000"/>
              </a:lnSpc>
              <a:spcAft>
                <a:spcPts val="0"/>
              </a:spcAft>
              <a:buFont typeface="Arial" pitchFamily="34" charset="0"/>
              <a:buChar char="•"/>
              <a:defRPr/>
            </a:pPr>
            <a:r>
              <a:rPr lang="en-US" sz="2800" dirty="0" smtClean="0"/>
              <a:t>Adjuvant?  </a:t>
            </a:r>
            <a:r>
              <a:rPr lang="en-US" sz="2800" dirty="0"/>
              <a:t>– </a:t>
            </a:r>
            <a:r>
              <a:rPr lang="en-US" sz="2800" dirty="0" smtClean="0"/>
              <a:t>boost the immune response.  What to use?  Freud’s</a:t>
            </a:r>
            <a:r>
              <a:rPr lang="en-US" sz="2800" dirty="0"/>
              <a:t>, alum, cytokine </a:t>
            </a:r>
            <a:r>
              <a:rPr lang="en-US" sz="2000" dirty="0"/>
              <a:t>(IL-2, 12, 15)</a:t>
            </a:r>
          </a:p>
          <a:p>
            <a:pPr eaLnBrk="1" fontAlgn="auto" hangingPunct="1">
              <a:lnSpc>
                <a:spcPct val="80000"/>
              </a:lnSpc>
              <a:spcAft>
                <a:spcPts val="0"/>
              </a:spcAft>
              <a:buFont typeface="Arial" pitchFamily="34" charset="0"/>
              <a:buChar char="•"/>
              <a:defRPr/>
            </a:pPr>
            <a:r>
              <a:rPr lang="en-US" sz="2800" dirty="0" smtClean="0"/>
              <a:t>Schedule?  </a:t>
            </a:r>
            <a:r>
              <a:rPr lang="en-US" sz="2800" dirty="0"/>
              <a:t>– </a:t>
            </a:r>
            <a:r>
              <a:rPr lang="en-US" sz="2800" dirty="0" smtClean="0"/>
              <a:t>every </a:t>
            </a:r>
            <a:r>
              <a:rPr lang="en-US" sz="2800" dirty="0"/>
              <a:t>month, boost @ 6-9 mo.</a:t>
            </a:r>
          </a:p>
          <a:p>
            <a:pPr eaLnBrk="1" fontAlgn="auto" hangingPunct="1">
              <a:lnSpc>
                <a:spcPct val="80000"/>
              </a:lnSpc>
              <a:spcAft>
                <a:spcPts val="0"/>
              </a:spcAft>
              <a:buFont typeface="Arial" pitchFamily="34" charset="0"/>
              <a:buChar char="•"/>
              <a:defRPr/>
            </a:pPr>
            <a:r>
              <a:rPr lang="en-US" sz="2800" dirty="0" smtClean="0"/>
              <a:t>Delivery? </a:t>
            </a:r>
            <a:r>
              <a:rPr lang="en-US" sz="2800" dirty="0"/>
              <a:t>– IM, SC, </a:t>
            </a:r>
            <a:r>
              <a:rPr lang="en-US" sz="2800" dirty="0" err="1" smtClean="0"/>
              <a:t>Biojector</a:t>
            </a:r>
            <a:endParaRPr lang="en-US" sz="2800" dirty="0" smtClean="0"/>
          </a:p>
          <a:p>
            <a:pPr eaLnBrk="1" fontAlgn="auto" hangingPunct="1">
              <a:lnSpc>
                <a:spcPct val="80000"/>
              </a:lnSpc>
              <a:spcAft>
                <a:spcPts val="0"/>
              </a:spcAft>
              <a:buFont typeface="Arial" pitchFamily="34" charset="0"/>
              <a:buChar char="•"/>
              <a:defRPr/>
            </a:pPr>
            <a:endParaRPr lang="en-US" sz="2800" dirty="0" smtClean="0"/>
          </a:p>
          <a:p>
            <a:pPr eaLnBrk="1" fontAlgn="auto" hangingPunct="1">
              <a:lnSpc>
                <a:spcPct val="80000"/>
              </a:lnSpc>
              <a:spcAft>
                <a:spcPts val="0"/>
              </a:spcAft>
              <a:buFont typeface="Arial" pitchFamily="34" charset="0"/>
              <a:buNone/>
              <a:defRPr/>
            </a:pPr>
            <a:r>
              <a:rPr lang="en-US" sz="2800" b="1" dirty="0" smtClean="0">
                <a:solidFill>
                  <a:srgbClr val="C00000"/>
                </a:solidFill>
              </a:rPr>
              <a:t>IMPORTANT</a:t>
            </a:r>
            <a:r>
              <a:rPr lang="en-US" sz="2800" dirty="0" smtClean="0"/>
              <a:t>:</a:t>
            </a:r>
          </a:p>
          <a:p>
            <a:pPr eaLnBrk="1" fontAlgn="auto" hangingPunct="1">
              <a:lnSpc>
                <a:spcPct val="80000"/>
              </a:lnSpc>
              <a:spcAft>
                <a:spcPts val="0"/>
              </a:spcAft>
              <a:buFont typeface="Arial" pitchFamily="34" charset="0"/>
              <a:buNone/>
              <a:defRPr/>
            </a:pPr>
            <a:r>
              <a:rPr lang="en-US" dirty="0" smtClean="0"/>
              <a:t>    It is IMPOSSIBLE to become HIV infected from an HIV vaccine: They do not contain any weakened of killed HIV</a:t>
            </a:r>
            <a:endParaRPr lang="en-US" dirty="0"/>
          </a:p>
        </p:txBody>
      </p:sp>
      <p:sp>
        <p:nvSpPr>
          <p:cNvPr id="59395" name="Rectangle 3"/>
          <p:cNvSpPr>
            <a:spLocks noGrp="1" noChangeArrowheads="1"/>
          </p:cNvSpPr>
          <p:nvPr>
            <p:ph type="title"/>
          </p:nvPr>
        </p:nvSpPr>
        <p:spPr>
          <a:xfrm>
            <a:off x="685800" y="304800"/>
            <a:ext cx="7772400" cy="1143000"/>
          </a:xfrm>
        </p:spPr>
        <p:txBody>
          <a:bodyPr/>
          <a:lstStyle/>
          <a:p>
            <a:pPr eaLnBrk="1" hangingPunct="1"/>
            <a:r>
              <a:rPr lang="en-US" sz="3800" smtClean="0">
                <a:solidFill>
                  <a:srgbClr val="C00000"/>
                </a:solidFill>
              </a:rPr>
              <a:t>Vaccine Design/Development </a:t>
            </a:r>
          </a:p>
        </p:txBody>
      </p:sp>
      <p:sp>
        <p:nvSpPr>
          <p:cNvPr id="59396" name="Line 4"/>
          <p:cNvSpPr>
            <a:spLocks noChangeShapeType="1"/>
          </p:cNvSpPr>
          <p:nvPr/>
        </p:nvSpPr>
        <p:spPr bwMode="auto">
          <a:xfrm flipV="1">
            <a:off x="2933700" y="1600200"/>
            <a:ext cx="838200" cy="304800"/>
          </a:xfrm>
          <a:prstGeom prst="line">
            <a:avLst/>
          </a:prstGeom>
          <a:noFill/>
          <a:ln w="28575">
            <a:solidFill>
              <a:schemeClr val="tx2"/>
            </a:solidFill>
            <a:round/>
            <a:headEnd/>
            <a:tailEnd/>
          </a:ln>
        </p:spPr>
        <p:txBody>
          <a:bodyPr/>
          <a:lstStyle/>
          <a:p>
            <a:endParaRPr lang="en-US"/>
          </a:p>
        </p:txBody>
      </p:sp>
      <p:sp>
        <p:nvSpPr>
          <p:cNvPr id="59397" name="Line 5"/>
          <p:cNvSpPr>
            <a:spLocks noChangeShapeType="1"/>
          </p:cNvSpPr>
          <p:nvPr/>
        </p:nvSpPr>
        <p:spPr bwMode="auto">
          <a:xfrm flipV="1">
            <a:off x="3695700" y="1600200"/>
            <a:ext cx="838200" cy="304800"/>
          </a:xfrm>
          <a:prstGeom prst="line">
            <a:avLst/>
          </a:prstGeom>
          <a:noFill/>
          <a:ln w="28575">
            <a:solidFill>
              <a:schemeClr val="tx2"/>
            </a:solidFill>
            <a:round/>
            <a:headEnd/>
            <a:tailEnd/>
          </a:ln>
        </p:spPr>
        <p:txBody>
          <a:bodyPr/>
          <a:lstStyle/>
          <a:p>
            <a:endParaRPr lang="en-US"/>
          </a:p>
        </p:txBody>
      </p:sp>
    </p:spTree>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57200" y="0"/>
            <a:ext cx="8229600" cy="1143000"/>
          </a:xfrm>
        </p:spPr>
        <p:txBody>
          <a:bodyPr/>
          <a:lstStyle/>
          <a:p>
            <a:pPr eaLnBrk="1" hangingPunct="1"/>
            <a:r>
              <a:rPr lang="en-US" smtClean="0">
                <a:solidFill>
                  <a:srgbClr val="C00000"/>
                </a:solidFill>
              </a:rPr>
              <a:t>Vaccine strategies: what parts?</a:t>
            </a:r>
          </a:p>
        </p:txBody>
      </p:sp>
      <p:pic>
        <p:nvPicPr>
          <p:cNvPr id="60419" name="Picture 2" descr="http://upload.wikimedia.org/wikipedia/commons/thumb/6/6b/HIV_Virion.svg/800px-HIV_Virion.svg.png"/>
          <p:cNvPicPr>
            <a:picLocks noChangeAspect="1" noChangeArrowheads="1"/>
          </p:cNvPicPr>
          <p:nvPr/>
        </p:nvPicPr>
        <p:blipFill>
          <a:blip r:embed="rId2" cstate="print"/>
          <a:srcRect/>
          <a:stretch>
            <a:fillRect/>
          </a:stretch>
        </p:blipFill>
        <p:spPr bwMode="auto">
          <a:xfrm>
            <a:off x="685800" y="1219200"/>
            <a:ext cx="7620000" cy="5416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304800" y="0"/>
            <a:ext cx="8686800" cy="1143000"/>
          </a:xfrm>
        </p:spPr>
        <p:txBody>
          <a:bodyPr/>
          <a:lstStyle/>
          <a:p>
            <a:pPr eaLnBrk="1" hangingPunct="1"/>
            <a:r>
              <a:rPr lang="en-US" sz="3600" smtClean="0">
                <a:solidFill>
                  <a:srgbClr val="C00000"/>
                </a:solidFill>
              </a:rPr>
              <a:t>DNA: instructions on how to make the parts</a:t>
            </a:r>
          </a:p>
        </p:txBody>
      </p:sp>
      <p:pic>
        <p:nvPicPr>
          <p:cNvPr id="61443" name="Picture 2" descr="http://upload.wikimedia.org/wikipedia/commons/e/e8/HIV_genome.png"/>
          <p:cNvPicPr>
            <a:picLocks noChangeAspect="1" noChangeArrowheads="1"/>
          </p:cNvPicPr>
          <p:nvPr/>
        </p:nvPicPr>
        <p:blipFill>
          <a:blip r:embed="rId2" cstate="print"/>
          <a:srcRect/>
          <a:stretch>
            <a:fillRect/>
          </a:stretch>
        </p:blipFill>
        <p:spPr bwMode="auto">
          <a:xfrm>
            <a:off x="742950" y="990600"/>
            <a:ext cx="7467600" cy="1968500"/>
          </a:xfrm>
          <a:prstGeom prst="rect">
            <a:avLst/>
          </a:prstGeom>
          <a:noFill/>
          <a:ln w="9525">
            <a:noFill/>
            <a:miter lim="800000"/>
            <a:headEnd/>
            <a:tailEnd/>
          </a:ln>
        </p:spPr>
      </p:pic>
      <p:pic>
        <p:nvPicPr>
          <p:cNvPr id="61444" name="Picture 4" descr="http://www.pharmaasia.com/cmsimages/0709pg15_01.jpg"/>
          <p:cNvPicPr>
            <a:picLocks noChangeAspect="1" noChangeArrowheads="1"/>
          </p:cNvPicPr>
          <p:nvPr/>
        </p:nvPicPr>
        <p:blipFill>
          <a:blip r:embed="rId3" cstate="print"/>
          <a:srcRect/>
          <a:stretch>
            <a:fillRect/>
          </a:stretch>
        </p:blipFill>
        <p:spPr bwMode="auto">
          <a:xfrm>
            <a:off x="1828800" y="2959100"/>
            <a:ext cx="5708650" cy="3765550"/>
          </a:xfrm>
          <a:prstGeom prst="rect">
            <a:avLst/>
          </a:prstGeom>
          <a:noFill/>
          <a:ln w="9525">
            <a:noFill/>
            <a:miter lim="800000"/>
            <a:headEnd/>
            <a:tailEnd/>
          </a:ln>
        </p:spPr>
      </p:pic>
      <p:sp>
        <p:nvSpPr>
          <p:cNvPr id="61445" name="TextBox 3"/>
          <p:cNvSpPr txBox="1">
            <a:spLocks noChangeArrowheads="1"/>
          </p:cNvSpPr>
          <p:nvPr/>
        </p:nvSpPr>
        <p:spPr bwMode="auto">
          <a:xfrm>
            <a:off x="1905000" y="1093788"/>
            <a:ext cx="3048000" cy="461962"/>
          </a:xfrm>
          <a:prstGeom prst="rect">
            <a:avLst/>
          </a:prstGeom>
          <a:noFill/>
          <a:ln w="9525">
            <a:noFill/>
            <a:miter lim="800000"/>
            <a:headEnd/>
            <a:tailEnd/>
          </a:ln>
        </p:spPr>
        <p:txBody>
          <a:bodyPr>
            <a:spAutoFit/>
          </a:bodyPr>
          <a:lstStyle/>
          <a:p>
            <a:r>
              <a:rPr lang="en-US">
                <a:latin typeface="Calibri" pitchFamily="34" charset="0"/>
              </a:rPr>
              <a:t>HIV Genome (RNA)</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85800" y="152400"/>
            <a:ext cx="7772400" cy="1143000"/>
          </a:xfrm>
        </p:spPr>
        <p:txBody>
          <a:bodyPr/>
          <a:lstStyle/>
          <a:p>
            <a:pPr eaLnBrk="1" hangingPunct="1"/>
            <a:r>
              <a:rPr lang="en-US" smtClean="0">
                <a:solidFill>
                  <a:srgbClr val="C00000"/>
                </a:solidFill>
              </a:rPr>
              <a:t>Viral Vectors</a:t>
            </a:r>
          </a:p>
        </p:txBody>
      </p:sp>
      <p:pic>
        <p:nvPicPr>
          <p:cNvPr id="62467" name="Picture 5" descr="adenovirus-2244"/>
          <p:cNvPicPr>
            <a:picLocks noChangeAspect="1" noChangeArrowheads="1"/>
          </p:cNvPicPr>
          <p:nvPr/>
        </p:nvPicPr>
        <p:blipFill>
          <a:blip r:embed="rId2" cstate="print"/>
          <a:srcRect/>
          <a:stretch>
            <a:fillRect/>
          </a:stretch>
        </p:blipFill>
        <p:spPr bwMode="auto">
          <a:xfrm>
            <a:off x="533400" y="2209800"/>
            <a:ext cx="3324225" cy="3581400"/>
          </a:xfrm>
          <a:prstGeom prst="rect">
            <a:avLst/>
          </a:prstGeom>
          <a:noFill/>
          <a:ln w="9525">
            <a:noFill/>
            <a:miter lim="800000"/>
            <a:headEnd/>
            <a:tailEnd/>
          </a:ln>
        </p:spPr>
      </p:pic>
      <p:pic>
        <p:nvPicPr>
          <p:cNvPr id="62468" name="Picture 2" descr="http://bilbo.bio.purdue.edu/~baker/icons/proj_pics/papova/papilloma/hpv_1L1L2_big.gif"/>
          <p:cNvPicPr>
            <a:picLocks noChangeAspect="1" noChangeArrowheads="1"/>
          </p:cNvPicPr>
          <p:nvPr/>
        </p:nvPicPr>
        <p:blipFill>
          <a:blip r:embed="rId3" cstate="print"/>
          <a:srcRect/>
          <a:stretch>
            <a:fillRect/>
          </a:stretch>
        </p:blipFill>
        <p:spPr bwMode="auto">
          <a:xfrm>
            <a:off x="5094288" y="2133600"/>
            <a:ext cx="3716337" cy="3657600"/>
          </a:xfrm>
          <a:prstGeom prst="rect">
            <a:avLst/>
          </a:prstGeom>
          <a:noFill/>
          <a:ln w="9525">
            <a:noFill/>
            <a:miter lim="800000"/>
            <a:headEnd/>
            <a:tailEnd/>
          </a:ln>
        </p:spPr>
      </p:pic>
      <p:sp>
        <p:nvSpPr>
          <p:cNvPr id="62469" name="TextBox 1"/>
          <p:cNvSpPr txBox="1">
            <a:spLocks noChangeArrowheads="1"/>
          </p:cNvSpPr>
          <p:nvPr/>
        </p:nvSpPr>
        <p:spPr bwMode="auto">
          <a:xfrm>
            <a:off x="990600" y="1447800"/>
            <a:ext cx="2438400" cy="646113"/>
          </a:xfrm>
          <a:prstGeom prst="rect">
            <a:avLst/>
          </a:prstGeom>
          <a:noFill/>
          <a:ln w="9525">
            <a:noFill/>
            <a:miter lim="800000"/>
            <a:headEnd/>
            <a:tailEnd/>
          </a:ln>
        </p:spPr>
        <p:txBody>
          <a:bodyPr>
            <a:spAutoFit/>
          </a:bodyPr>
          <a:lstStyle/>
          <a:p>
            <a:r>
              <a:rPr lang="en-US" sz="3600">
                <a:latin typeface="Calibri" pitchFamily="34" charset="0"/>
              </a:rPr>
              <a:t>Adenovirus</a:t>
            </a:r>
          </a:p>
        </p:txBody>
      </p:sp>
      <p:sp>
        <p:nvSpPr>
          <p:cNvPr id="62470" name="TextBox 5"/>
          <p:cNvSpPr txBox="1">
            <a:spLocks noChangeArrowheads="1"/>
          </p:cNvSpPr>
          <p:nvPr/>
        </p:nvSpPr>
        <p:spPr bwMode="auto">
          <a:xfrm>
            <a:off x="5029200" y="1447800"/>
            <a:ext cx="3886200" cy="523875"/>
          </a:xfrm>
          <a:prstGeom prst="rect">
            <a:avLst/>
          </a:prstGeom>
          <a:noFill/>
          <a:ln w="9525">
            <a:noFill/>
            <a:miter lim="800000"/>
            <a:headEnd/>
            <a:tailEnd/>
          </a:ln>
        </p:spPr>
        <p:txBody>
          <a:bodyPr>
            <a:spAutoFit/>
          </a:bodyPr>
          <a:lstStyle/>
          <a:p>
            <a:r>
              <a:rPr lang="en-US" sz="2800">
                <a:latin typeface="Calibri" pitchFamily="34" charset="0"/>
              </a:rPr>
              <a:t>Modified Vaccinia Ankara</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457200"/>
            <a:ext cx="7772400" cy="1143000"/>
          </a:xfrm>
        </p:spPr>
        <p:txBody>
          <a:bodyPr/>
          <a:lstStyle/>
          <a:p>
            <a:pPr eaLnBrk="1" hangingPunct="1"/>
            <a:r>
              <a:rPr lang="en-US" smtClean="0">
                <a:solidFill>
                  <a:srgbClr val="C00000"/>
                </a:solidFill>
              </a:rPr>
              <a:t>The Immune System</a:t>
            </a:r>
          </a:p>
        </p:txBody>
      </p:sp>
      <p:pic>
        <p:nvPicPr>
          <p:cNvPr id="8195" name="Picture 7" descr="Festival%20Hall"/>
          <p:cNvPicPr>
            <a:picLocks noGrp="1" noChangeAspect="1" noChangeArrowheads="1"/>
          </p:cNvPicPr>
          <p:nvPr>
            <p:ph idx="1"/>
          </p:nvPr>
        </p:nvPicPr>
        <p:blipFill>
          <a:blip r:embed="rId2" cstate="print"/>
          <a:srcRect/>
          <a:stretch>
            <a:fillRect/>
          </a:stretch>
        </p:blipFill>
        <p:spPr>
          <a:xfrm>
            <a:off x="685800" y="1722438"/>
            <a:ext cx="7848600" cy="4678362"/>
          </a:xfrm>
          <a:noFill/>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57200" y="76200"/>
            <a:ext cx="8229600" cy="1143000"/>
          </a:xfrm>
        </p:spPr>
        <p:txBody>
          <a:bodyPr/>
          <a:lstStyle/>
          <a:p>
            <a:pPr eaLnBrk="1" hangingPunct="1"/>
            <a:r>
              <a:rPr lang="en-US" smtClean="0">
                <a:solidFill>
                  <a:srgbClr val="C00000"/>
                </a:solidFill>
              </a:rPr>
              <a:t>Thai Vaccine Study (RV144)</a:t>
            </a:r>
          </a:p>
        </p:txBody>
      </p:sp>
      <p:sp>
        <p:nvSpPr>
          <p:cNvPr id="63491" name="Content Placeholder 2"/>
          <p:cNvSpPr>
            <a:spLocks noGrp="1"/>
          </p:cNvSpPr>
          <p:nvPr>
            <p:ph idx="1"/>
          </p:nvPr>
        </p:nvSpPr>
        <p:spPr>
          <a:xfrm>
            <a:off x="457200" y="1219200"/>
            <a:ext cx="4724400" cy="4678363"/>
          </a:xfrm>
        </p:spPr>
        <p:txBody>
          <a:bodyPr/>
          <a:lstStyle/>
          <a:p>
            <a:pPr eaLnBrk="1" hangingPunct="1"/>
            <a:r>
              <a:rPr lang="en-US" sz="2800" smtClean="0"/>
              <a:t>ALVAC HIV (vCP1521)</a:t>
            </a:r>
          </a:p>
          <a:p>
            <a:pPr eaLnBrk="1" hangingPunct="1"/>
            <a:r>
              <a:rPr lang="en-US" sz="2800" smtClean="0"/>
              <a:t>AIDSVAX B/E (gp120)</a:t>
            </a:r>
          </a:p>
          <a:p>
            <a:pPr eaLnBrk="1" hangingPunct="1"/>
            <a:r>
              <a:rPr lang="en-US" sz="2800" smtClean="0"/>
              <a:t>N=16,402</a:t>
            </a:r>
          </a:p>
        </p:txBody>
      </p:sp>
      <p:pic>
        <p:nvPicPr>
          <p:cNvPr id="63492" name="Picture 2" descr="http://www.seagarden-resort.com/pic/general/map_thailand.jpg"/>
          <p:cNvPicPr>
            <a:picLocks noChangeAspect="1" noChangeArrowheads="1"/>
          </p:cNvPicPr>
          <p:nvPr/>
        </p:nvPicPr>
        <p:blipFill>
          <a:blip r:embed="rId2" cstate="print"/>
          <a:srcRect/>
          <a:stretch>
            <a:fillRect/>
          </a:stretch>
        </p:blipFill>
        <p:spPr bwMode="auto">
          <a:xfrm>
            <a:off x="5694363" y="1371600"/>
            <a:ext cx="3200400" cy="5029200"/>
          </a:xfrm>
          <a:prstGeom prst="rect">
            <a:avLst/>
          </a:prstGeom>
          <a:noFill/>
          <a:ln w="9525">
            <a:noFill/>
            <a:miter lim="800000"/>
            <a:headEnd/>
            <a:tailEnd/>
          </a:ln>
        </p:spPr>
      </p:pic>
      <p:graphicFrame>
        <p:nvGraphicFramePr>
          <p:cNvPr id="4" name="Table 3"/>
          <p:cNvGraphicFramePr>
            <a:graphicFrameLocks noGrp="1"/>
          </p:cNvGraphicFramePr>
          <p:nvPr/>
        </p:nvGraphicFramePr>
        <p:xfrm>
          <a:off x="685800" y="2971800"/>
          <a:ext cx="4572000" cy="3457575"/>
        </p:xfrm>
        <a:graphic>
          <a:graphicData uri="http://schemas.openxmlformats.org/drawingml/2006/table">
            <a:tbl>
              <a:tblPr firstRow="1" bandRow="1">
                <a:tableStyleId>{5940675A-B579-460E-94D1-54222C63F5DA}</a:tableStyleId>
              </a:tblPr>
              <a:tblGrid>
                <a:gridCol w="1905000"/>
                <a:gridCol w="914400"/>
                <a:gridCol w="914400"/>
                <a:gridCol w="838200"/>
              </a:tblGrid>
              <a:tr h="435463">
                <a:tc>
                  <a:txBody>
                    <a:bodyPr/>
                    <a:lstStyle/>
                    <a:p>
                      <a:endParaRPr lang="en-US" sz="1800" dirty="0"/>
                    </a:p>
                  </a:txBody>
                  <a:tcPr marT="45724" marB="45724"/>
                </a:tc>
                <a:tc>
                  <a:txBody>
                    <a:bodyPr/>
                    <a:lstStyle/>
                    <a:p>
                      <a:pPr algn="ctr"/>
                      <a:r>
                        <a:rPr lang="en-US" sz="1800" dirty="0" smtClean="0"/>
                        <a:t>ITT</a:t>
                      </a:r>
                      <a:endParaRPr lang="en-US" sz="1800" dirty="0"/>
                    </a:p>
                  </a:txBody>
                  <a:tcPr marT="45724" marB="45724"/>
                </a:tc>
                <a:tc>
                  <a:txBody>
                    <a:bodyPr/>
                    <a:lstStyle/>
                    <a:p>
                      <a:pPr algn="ctr"/>
                      <a:r>
                        <a:rPr lang="en-US" sz="1800" dirty="0" smtClean="0"/>
                        <a:t>MITT</a:t>
                      </a:r>
                      <a:endParaRPr lang="en-US" sz="1800" dirty="0"/>
                    </a:p>
                  </a:txBody>
                  <a:tcPr marT="45724" marB="45724"/>
                </a:tc>
                <a:tc>
                  <a:txBody>
                    <a:bodyPr/>
                    <a:lstStyle/>
                    <a:p>
                      <a:pPr algn="ctr"/>
                      <a:r>
                        <a:rPr lang="en-US" sz="1800" dirty="0" smtClean="0"/>
                        <a:t>PP</a:t>
                      </a:r>
                      <a:endParaRPr lang="en-US" sz="1800" dirty="0"/>
                    </a:p>
                  </a:txBody>
                  <a:tcPr marT="45724" marB="45724"/>
                </a:tc>
              </a:tr>
              <a:tr h="435463">
                <a:tc>
                  <a:txBody>
                    <a:bodyPr/>
                    <a:lstStyle/>
                    <a:p>
                      <a:r>
                        <a:rPr lang="en-US" sz="1800" dirty="0" smtClean="0"/>
                        <a:t>Participants</a:t>
                      </a:r>
                      <a:endParaRPr lang="en-US" sz="1800" dirty="0"/>
                    </a:p>
                  </a:txBody>
                  <a:tcPr marT="45724" marB="45724"/>
                </a:tc>
                <a:tc>
                  <a:txBody>
                    <a:bodyPr/>
                    <a:lstStyle/>
                    <a:p>
                      <a:pPr algn="ctr"/>
                      <a:r>
                        <a:rPr lang="en-US" sz="1800" dirty="0" smtClean="0"/>
                        <a:t>16,402</a:t>
                      </a:r>
                      <a:endParaRPr lang="en-US" sz="1800" dirty="0"/>
                    </a:p>
                  </a:txBody>
                  <a:tcPr marT="45724" marB="45724"/>
                </a:tc>
                <a:tc>
                  <a:txBody>
                    <a:bodyPr/>
                    <a:lstStyle/>
                    <a:p>
                      <a:pPr algn="ctr"/>
                      <a:r>
                        <a:rPr lang="en-US" sz="1800" dirty="0" smtClean="0"/>
                        <a:t>16,395</a:t>
                      </a:r>
                      <a:endParaRPr lang="en-US" sz="1800" dirty="0"/>
                    </a:p>
                  </a:txBody>
                  <a:tcPr marT="45724" marB="45724"/>
                </a:tc>
                <a:tc>
                  <a:txBody>
                    <a:bodyPr/>
                    <a:lstStyle/>
                    <a:p>
                      <a:pPr algn="ctr"/>
                      <a:r>
                        <a:rPr lang="en-US" sz="1800" dirty="0" smtClean="0"/>
                        <a:t>12,452</a:t>
                      </a:r>
                      <a:endParaRPr lang="en-US" sz="1800" dirty="0"/>
                    </a:p>
                  </a:txBody>
                  <a:tcPr marT="45724" marB="45724"/>
                </a:tc>
              </a:tr>
              <a:tr h="640130">
                <a:tc>
                  <a:txBody>
                    <a:bodyPr/>
                    <a:lstStyle/>
                    <a:p>
                      <a:r>
                        <a:rPr lang="en-US" sz="1800" dirty="0" smtClean="0"/>
                        <a:t>Infections (placebo)</a:t>
                      </a:r>
                      <a:endParaRPr lang="en-US" sz="1800" dirty="0"/>
                    </a:p>
                  </a:txBody>
                  <a:tcPr marT="45724" marB="45724"/>
                </a:tc>
                <a:tc>
                  <a:txBody>
                    <a:bodyPr/>
                    <a:lstStyle/>
                    <a:p>
                      <a:pPr algn="ctr"/>
                      <a:r>
                        <a:rPr lang="en-US" sz="1800" dirty="0" smtClean="0"/>
                        <a:t>76</a:t>
                      </a:r>
                      <a:endParaRPr lang="en-US" sz="1800" dirty="0"/>
                    </a:p>
                  </a:txBody>
                  <a:tcPr marT="45724" marB="45724"/>
                </a:tc>
                <a:tc>
                  <a:txBody>
                    <a:bodyPr/>
                    <a:lstStyle/>
                    <a:p>
                      <a:pPr algn="ctr"/>
                      <a:r>
                        <a:rPr lang="en-US" sz="1800" dirty="0" smtClean="0"/>
                        <a:t>74</a:t>
                      </a:r>
                      <a:endParaRPr lang="en-US" sz="1800" dirty="0"/>
                    </a:p>
                  </a:txBody>
                  <a:tcPr marT="45724" marB="45724"/>
                </a:tc>
                <a:tc>
                  <a:txBody>
                    <a:bodyPr/>
                    <a:lstStyle/>
                    <a:p>
                      <a:pPr algn="ctr"/>
                      <a:r>
                        <a:rPr lang="en-US" sz="1800" dirty="0" smtClean="0"/>
                        <a:t>50</a:t>
                      </a:r>
                      <a:endParaRPr lang="en-US" sz="1800" dirty="0"/>
                    </a:p>
                  </a:txBody>
                  <a:tcPr marT="45724" marB="45724"/>
                </a:tc>
              </a:tr>
              <a:tr h="640130">
                <a:tc>
                  <a:txBody>
                    <a:bodyPr/>
                    <a:lstStyle/>
                    <a:p>
                      <a:r>
                        <a:rPr lang="en-US" sz="1800" dirty="0" smtClean="0"/>
                        <a:t>Infections (vaccine)</a:t>
                      </a:r>
                      <a:endParaRPr lang="en-US" sz="1800" dirty="0"/>
                    </a:p>
                  </a:txBody>
                  <a:tcPr marT="45724" marB="45724"/>
                </a:tc>
                <a:tc>
                  <a:txBody>
                    <a:bodyPr/>
                    <a:lstStyle/>
                    <a:p>
                      <a:pPr algn="ctr"/>
                      <a:r>
                        <a:rPr lang="en-US" sz="1800" dirty="0" smtClean="0"/>
                        <a:t>56</a:t>
                      </a:r>
                      <a:endParaRPr lang="en-US" sz="1800" dirty="0"/>
                    </a:p>
                  </a:txBody>
                  <a:tcPr marT="45724" marB="45724"/>
                </a:tc>
                <a:tc>
                  <a:txBody>
                    <a:bodyPr/>
                    <a:lstStyle/>
                    <a:p>
                      <a:pPr algn="ctr"/>
                      <a:r>
                        <a:rPr lang="en-US" sz="1800" dirty="0" smtClean="0"/>
                        <a:t>51</a:t>
                      </a:r>
                      <a:endParaRPr lang="en-US" sz="1800" dirty="0"/>
                    </a:p>
                  </a:txBody>
                  <a:tcPr marT="45724" marB="45724"/>
                </a:tc>
                <a:tc>
                  <a:txBody>
                    <a:bodyPr/>
                    <a:lstStyle/>
                    <a:p>
                      <a:pPr algn="ctr"/>
                      <a:r>
                        <a:rPr lang="en-US" sz="1800" dirty="0" smtClean="0"/>
                        <a:t>36</a:t>
                      </a:r>
                      <a:endParaRPr lang="en-US" sz="1800" dirty="0"/>
                    </a:p>
                  </a:txBody>
                  <a:tcPr marT="45724" marB="45724"/>
                </a:tc>
              </a:tr>
              <a:tr h="435463">
                <a:tc>
                  <a:txBody>
                    <a:bodyPr/>
                    <a:lstStyle/>
                    <a:p>
                      <a:r>
                        <a:rPr lang="en-US" sz="1800" dirty="0" smtClean="0"/>
                        <a:t>Vaccine efficacy</a:t>
                      </a:r>
                      <a:endParaRPr lang="en-US" sz="1800" dirty="0"/>
                    </a:p>
                  </a:txBody>
                  <a:tcPr marT="45724" marB="45724"/>
                </a:tc>
                <a:tc>
                  <a:txBody>
                    <a:bodyPr/>
                    <a:lstStyle/>
                    <a:p>
                      <a:pPr algn="ctr"/>
                      <a:r>
                        <a:rPr lang="en-US" sz="1800" dirty="0" smtClean="0"/>
                        <a:t>26.4%</a:t>
                      </a:r>
                      <a:endParaRPr lang="en-US" sz="1800" dirty="0"/>
                    </a:p>
                  </a:txBody>
                  <a:tcPr marT="45724" marB="45724"/>
                </a:tc>
                <a:tc>
                  <a:txBody>
                    <a:bodyPr/>
                    <a:lstStyle/>
                    <a:p>
                      <a:pPr algn="ctr"/>
                      <a:r>
                        <a:rPr lang="en-US" sz="1800" dirty="0" smtClean="0"/>
                        <a:t>31.2%</a:t>
                      </a:r>
                      <a:endParaRPr lang="en-US" sz="1800" dirty="0"/>
                    </a:p>
                  </a:txBody>
                  <a:tcPr marT="45724" marB="45724"/>
                </a:tc>
                <a:tc>
                  <a:txBody>
                    <a:bodyPr/>
                    <a:lstStyle/>
                    <a:p>
                      <a:pPr algn="ctr"/>
                      <a:r>
                        <a:rPr lang="en-US" sz="1800" dirty="0" smtClean="0"/>
                        <a:t>26.2%</a:t>
                      </a:r>
                      <a:endParaRPr lang="en-US" sz="1800" dirty="0"/>
                    </a:p>
                  </a:txBody>
                  <a:tcPr marT="45724" marB="45724"/>
                </a:tc>
              </a:tr>
              <a:tr h="435463">
                <a:tc>
                  <a:txBody>
                    <a:bodyPr/>
                    <a:lstStyle/>
                    <a:p>
                      <a:r>
                        <a:rPr lang="en-US" sz="1800" dirty="0" smtClean="0"/>
                        <a:t>P-value</a:t>
                      </a:r>
                      <a:endParaRPr lang="en-US" sz="1800" dirty="0"/>
                    </a:p>
                  </a:txBody>
                  <a:tcPr marT="45724" marB="45724"/>
                </a:tc>
                <a:tc>
                  <a:txBody>
                    <a:bodyPr/>
                    <a:lstStyle/>
                    <a:p>
                      <a:pPr algn="ctr"/>
                      <a:r>
                        <a:rPr lang="en-US" sz="1800" dirty="0" smtClean="0"/>
                        <a:t>0.08</a:t>
                      </a:r>
                      <a:endParaRPr lang="en-US" sz="1800" dirty="0"/>
                    </a:p>
                  </a:txBody>
                  <a:tcPr marT="45724" marB="45724"/>
                </a:tc>
                <a:tc>
                  <a:txBody>
                    <a:bodyPr/>
                    <a:lstStyle/>
                    <a:p>
                      <a:pPr algn="ctr"/>
                      <a:r>
                        <a:rPr lang="en-US" sz="1800" b="1" dirty="0" smtClean="0">
                          <a:solidFill>
                            <a:srgbClr val="FF0000"/>
                          </a:solidFill>
                        </a:rPr>
                        <a:t>0.04</a:t>
                      </a:r>
                      <a:endParaRPr lang="en-US" sz="1800" b="1" dirty="0">
                        <a:solidFill>
                          <a:srgbClr val="FF0000"/>
                        </a:solidFill>
                      </a:endParaRPr>
                    </a:p>
                  </a:txBody>
                  <a:tcPr marT="45724" marB="45724"/>
                </a:tc>
                <a:tc>
                  <a:txBody>
                    <a:bodyPr/>
                    <a:lstStyle/>
                    <a:p>
                      <a:pPr algn="ctr"/>
                      <a:r>
                        <a:rPr lang="en-US" sz="1800" dirty="0" smtClean="0"/>
                        <a:t>0.16</a:t>
                      </a:r>
                      <a:endParaRPr lang="en-US" sz="1800" dirty="0"/>
                    </a:p>
                  </a:txBody>
                  <a:tcPr marT="45724" marB="45724"/>
                </a:tc>
              </a:tr>
              <a:tr h="435463">
                <a:tc>
                  <a:txBody>
                    <a:bodyPr/>
                    <a:lstStyle/>
                    <a:p>
                      <a:r>
                        <a:rPr lang="en-US" sz="1800" dirty="0" smtClean="0"/>
                        <a:t>Significant</a:t>
                      </a:r>
                      <a:endParaRPr lang="en-US" sz="1800" dirty="0"/>
                    </a:p>
                  </a:txBody>
                  <a:tcPr marT="45724" marB="45724"/>
                </a:tc>
                <a:tc>
                  <a:txBody>
                    <a:bodyPr/>
                    <a:lstStyle/>
                    <a:p>
                      <a:pPr algn="ctr"/>
                      <a:r>
                        <a:rPr lang="en-US" sz="1800" dirty="0" smtClean="0"/>
                        <a:t>No</a:t>
                      </a:r>
                      <a:endParaRPr lang="en-US" sz="1800" dirty="0"/>
                    </a:p>
                  </a:txBody>
                  <a:tcPr marT="45724" marB="45724"/>
                </a:tc>
                <a:tc>
                  <a:txBody>
                    <a:bodyPr/>
                    <a:lstStyle/>
                    <a:p>
                      <a:pPr algn="ctr"/>
                      <a:r>
                        <a:rPr lang="en-US" sz="1800" b="1" dirty="0" smtClean="0">
                          <a:solidFill>
                            <a:srgbClr val="FF0000"/>
                          </a:solidFill>
                        </a:rPr>
                        <a:t>Yes</a:t>
                      </a:r>
                      <a:endParaRPr lang="en-US" sz="1800" b="1" dirty="0">
                        <a:solidFill>
                          <a:srgbClr val="FF0000"/>
                        </a:solidFill>
                      </a:endParaRPr>
                    </a:p>
                  </a:txBody>
                  <a:tcPr marT="45724" marB="45724"/>
                </a:tc>
                <a:tc>
                  <a:txBody>
                    <a:bodyPr/>
                    <a:lstStyle/>
                    <a:p>
                      <a:pPr algn="ctr"/>
                      <a:r>
                        <a:rPr lang="en-US" sz="1800" dirty="0" smtClean="0"/>
                        <a:t>No</a:t>
                      </a:r>
                      <a:endParaRPr lang="en-US" sz="1800" dirty="0"/>
                    </a:p>
                  </a:txBody>
                  <a:tcPr marT="45724" marB="45724"/>
                </a:tc>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1371600" y="228600"/>
            <a:ext cx="7772400" cy="1143000"/>
          </a:xfrm>
        </p:spPr>
        <p:txBody>
          <a:bodyPr/>
          <a:lstStyle/>
          <a:p>
            <a:pPr eaLnBrk="1" hangingPunct="1"/>
            <a:r>
              <a:rPr lang="en-US" smtClean="0">
                <a:solidFill>
                  <a:srgbClr val="C00000"/>
                </a:solidFill>
              </a:rPr>
              <a:t>Thai Vaccine Study (RV144)</a:t>
            </a:r>
          </a:p>
        </p:txBody>
      </p:sp>
      <p:sp>
        <p:nvSpPr>
          <p:cNvPr id="64515" name="Content Placeholder 2"/>
          <p:cNvSpPr>
            <a:spLocks noGrp="1"/>
          </p:cNvSpPr>
          <p:nvPr>
            <p:ph idx="1"/>
          </p:nvPr>
        </p:nvSpPr>
        <p:spPr>
          <a:xfrm>
            <a:off x="1981200" y="1524000"/>
            <a:ext cx="6705600" cy="4525963"/>
          </a:xfrm>
        </p:spPr>
        <p:txBody>
          <a:bodyPr/>
          <a:lstStyle/>
          <a:p>
            <a:pPr eaLnBrk="1" hangingPunct="1"/>
            <a:r>
              <a:rPr lang="en-US" sz="2800" smtClean="0"/>
              <a:t>Hint of a possible immune correlate</a:t>
            </a:r>
          </a:p>
          <a:p>
            <a:pPr eaLnBrk="1" hangingPunct="1"/>
            <a:r>
              <a:rPr lang="en-US" sz="2800" smtClean="0"/>
              <a:t>60 vaccinated volunteers who remained HIV uninfected: high CD4+ T-cell </a:t>
            </a:r>
            <a:r>
              <a:rPr lang="en-US" sz="2800" smtClean="0">
                <a:sym typeface="Wingdings" pitchFamily="2" charset="2"/>
              </a:rPr>
              <a:t> epitopes (peptides 44 and 49) in V2 loop of gp120.</a:t>
            </a:r>
          </a:p>
          <a:p>
            <a:pPr eaLnBrk="1" hangingPunct="1"/>
            <a:r>
              <a:rPr lang="en-US" sz="2800" smtClean="0">
                <a:sym typeface="Wingdings" pitchFamily="2" charset="2"/>
              </a:rPr>
              <a:t>Peptide 44 targets integrin </a:t>
            </a:r>
            <a:r>
              <a:rPr lang="el-GR" sz="2800" smtClean="0">
                <a:sym typeface="Wingdings" pitchFamily="2" charset="2"/>
              </a:rPr>
              <a:t>α</a:t>
            </a:r>
            <a:r>
              <a:rPr lang="en-US" sz="2800" smtClean="0">
                <a:sym typeface="Wingdings" pitchFamily="2" charset="2"/>
              </a:rPr>
              <a:t>4</a:t>
            </a:r>
            <a:r>
              <a:rPr lang="el-GR" sz="2800" smtClean="0">
                <a:sym typeface="Wingdings" pitchFamily="2" charset="2"/>
              </a:rPr>
              <a:t>β</a:t>
            </a:r>
            <a:r>
              <a:rPr lang="en-US" sz="2800" smtClean="0">
                <a:sym typeface="Wingdings" pitchFamily="2" charset="2"/>
              </a:rPr>
              <a:t>7 a receptor on CD4+ T-cells in cervix and rectum that is highly susceptible to HIV infection</a:t>
            </a:r>
          </a:p>
          <a:p>
            <a:pPr eaLnBrk="1" hangingPunct="1"/>
            <a:r>
              <a:rPr lang="en-US" sz="2800" smtClean="0">
                <a:sym typeface="Wingdings" pitchFamily="2" charset="2"/>
              </a:rPr>
              <a:t>James Arthos and colleages in Tony Fauci’s lab (Nat. Immunol. 9, 301,208) </a:t>
            </a:r>
          </a:p>
          <a:p>
            <a:pPr eaLnBrk="1" hangingPunct="1"/>
            <a:endParaRPr lang="en-US" sz="2800" smtClean="0"/>
          </a:p>
        </p:txBody>
      </p:sp>
      <p:pic>
        <p:nvPicPr>
          <p:cNvPr id="64516" name="Picture 2" descr="http://www.seagarden-resort.com/pic/general/map_thailand.jpg"/>
          <p:cNvPicPr>
            <a:picLocks noChangeAspect="1" noChangeArrowheads="1"/>
          </p:cNvPicPr>
          <p:nvPr/>
        </p:nvPicPr>
        <p:blipFill>
          <a:blip r:embed="rId2" cstate="print"/>
          <a:srcRect/>
          <a:stretch>
            <a:fillRect/>
          </a:stretch>
        </p:blipFill>
        <p:spPr bwMode="auto">
          <a:xfrm>
            <a:off x="304800" y="228600"/>
            <a:ext cx="1316038" cy="2068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685800" y="228600"/>
            <a:ext cx="7772400" cy="1143000"/>
          </a:xfrm>
        </p:spPr>
        <p:txBody>
          <a:bodyPr/>
          <a:lstStyle/>
          <a:p>
            <a:pPr eaLnBrk="1" hangingPunct="1"/>
            <a:r>
              <a:rPr lang="en-US" smtClean="0">
                <a:solidFill>
                  <a:srgbClr val="C00000"/>
                </a:solidFill>
              </a:rPr>
              <a:t>Donor 45</a:t>
            </a:r>
          </a:p>
        </p:txBody>
      </p:sp>
      <p:sp>
        <p:nvSpPr>
          <p:cNvPr id="3" name="Content Placeholder 2"/>
          <p:cNvSpPr>
            <a:spLocks noGrp="1"/>
          </p:cNvSpPr>
          <p:nvPr>
            <p:ph idx="1"/>
          </p:nvPr>
        </p:nvSpPr>
        <p:spPr>
          <a:xfrm>
            <a:off x="304800" y="1600200"/>
            <a:ext cx="5334000" cy="4724400"/>
          </a:xfrm>
        </p:spPr>
        <p:txBody>
          <a:bodyPr rtlCol="0">
            <a:normAutofit fontScale="70000" lnSpcReduction="20000"/>
          </a:bodyPr>
          <a:lstStyle/>
          <a:p>
            <a:pPr eaLnBrk="1" fontAlgn="auto" hangingPunct="1">
              <a:spcAft>
                <a:spcPts val="0"/>
              </a:spcAft>
              <a:buFont typeface="Arial" pitchFamily="34" charset="0"/>
              <a:buChar char="•"/>
              <a:defRPr/>
            </a:pPr>
            <a:r>
              <a:rPr lang="en-US" dirty="0"/>
              <a:t>Almost all HIV infected individuals produce </a:t>
            </a:r>
            <a:r>
              <a:rPr lang="en-US" dirty="0" smtClean="0"/>
              <a:t>Antibodies </a:t>
            </a:r>
            <a:r>
              <a:rPr lang="en-US" dirty="0"/>
              <a:t>to </a:t>
            </a:r>
            <a:r>
              <a:rPr lang="en-US" dirty="0" smtClean="0"/>
              <a:t>the envelope protein: 10-25</a:t>
            </a:r>
            <a:r>
              <a:rPr lang="en-US" dirty="0"/>
              <a:t>% have broadly reactive </a:t>
            </a:r>
            <a:r>
              <a:rPr lang="en-US" dirty="0" smtClean="0"/>
              <a:t>neutralizing antibodies</a:t>
            </a:r>
          </a:p>
          <a:p>
            <a:pPr eaLnBrk="1" fontAlgn="auto" hangingPunct="1">
              <a:spcAft>
                <a:spcPts val="0"/>
              </a:spcAft>
              <a:buFont typeface="Arial" pitchFamily="34" charset="0"/>
              <a:buChar char="•"/>
              <a:defRPr/>
            </a:pPr>
            <a:r>
              <a:rPr lang="en-US" dirty="0" smtClean="0"/>
              <a:t>NIH Vaccine Research Center used probes to go fishing with probes (RSC3) for broadly neutralizing antibodies </a:t>
            </a:r>
            <a:r>
              <a:rPr lang="en-US" dirty="0" smtClean="0">
                <a:sym typeface="Wingdings" pitchFamily="2" charset="2"/>
              </a:rPr>
              <a:t> 3 antibodies bound strongly to RSC3: (VRC01, VRC02 and VRC03)</a:t>
            </a:r>
          </a:p>
          <a:p>
            <a:pPr eaLnBrk="1" fontAlgn="auto" hangingPunct="1">
              <a:spcAft>
                <a:spcPts val="0"/>
              </a:spcAft>
              <a:buFont typeface="Arial" pitchFamily="34" charset="0"/>
              <a:buChar char="•"/>
              <a:defRPr/>
            </a:pPr>
            <a:r>
              <a:rPr lang="en-US" dirty="0" smtClean="0">
                <a:sym typeface="Wingdings" pitchFamily="2" charset="2"/>
              </a:rPr>
              <a:t>Tested against 190 viral strains representing all major circulating HIV-1 infections.</a:t>
            </a:r>
          </a:p>
          <a:p>
            <a:pPr eaLnBrk="1" fontAlgn="auto" hangingPunct="1">
              <a:spcAft>
                <a:spcPts val="0"/>
              </a:spcAft>
              <a:buFont typeface="Arial" pitchFamily="34" charset="0"/>
              <a:buChar char="•"/>
              <a:defRPr/>
            </a:pPr>
            <a:r>
              <a:rPr lang="en-US" dirty="0" smtClean="0">
                <a:sym typeface="Wingdings" pitchFamily="2" charset="2"/>
              </a:rPr>
              <a:t>VRC01 and VRC02 neutralized 91%, (VRC03 neutralized 57%)</a:t>
            </a:r>
          </a:p>
          <a:p>
            <a:pPr eaLnBrk="1" fontAlgn="auto" hangingPunct="1">
              <a:spcAft>
                <a:spcPts val="0"/>
              </a:spcAft>
              <a:buFont typeface="Arial" pitchFamily="34" charset="0"/>
              <a:buChar char="•"/>
              <a:defRPr/>
            </a:pPr>
            <a:r>
              <a:rPr lang="en-US" dirty="0"/>
              <a:t>Peter D. </a:t>
            </a:r>
            <a:r>
              <a:rPr lang="en-US" dirty="0" err="1"/>
              <a:t>Kwong</a:t>
            </a:r>
            <a:r>
              <a:rPr lang="en-US" dirty="0"/>
              <a:t>, Ph.D., John R. </a:t>
            </a:r>
            <a:r>
              <a:rPr lang="en-US" dirty="0" err="1"/>
              <a:t>Mascola</a:t>
            </a:r>
            <a:r>
              <a:rPr lang="en-US" dirty="0"/>
              <a:t>, M.D., and Gary J. </a:t>
            </a:r>
            <a:r>
              <a:rPr lang="en-US" dirty="0" err="1"/>
              <a:t>Nabel</a:t>
            </a:r>
            <a:r>
              <a:rPr lang="en-US" dirty="0"/>
              <a:t>, M.D., </a:t>
            </a:r>
            <a:r>
              <a:rPr lang="en-US" dirty="0" err="1"/>
              <a:t>Ph.D</a:t>
            </a:r>
            <a:endParaRPr lang="en-US" dirty="0" smtClean="0">
              <a:sym typeface="Wingdings" pitchFamily="2" charset="2"/>
            </a:endParaRPr>
          </a:p>
        </p:txBody>
      </p:sp>
      <p:pic>
        <p:nvPicPr>
          <p:cNvPr id="65540" name="Picture 4" descr="C:\Users\Steve\Desktop\VRC01CD410.jpg"/>
          <p:cNvPicPr>
            <a:picLocks noChangeAspect="1" noChangeArrowheads="1"/>
          </p:cNvPicPr>
          <p:nvPr/>
        </p:nvPicPr>
        <p:blipFill>
          <a:blip r:embed="rId3" cstate="print"/>
          <a:srcRect/>
          <a:stretch>
            <a:fillRect/>
          </a:stretch>
        </p:blipFill>
        <p:spPr bwMode="auto">
          <a:xfrm>
            <a:off x="5715000" y="1524000"/>
            <a:ext cx="3276600" cy="3708400"/>
          </a:xfrm>
          <a:prstGeom prst="rect">
            <a:avLst/>
          </a:prstGeom>
          <a:noFill/>
          <a:ln w="9525">
            <a:noFill/>
            <a:miter lim="800000"/>
            <a:headEnd/>
            <a:tailEnd/>
          </a:ln>
        </p:spPr>
      </p:pic>
      <p:sp>
        <p:nvSpPr>
          <p:cNvPr id="65541" name="TextBox 1"/>
          <p:cNvSpPr txBox="1">
            <a:spLocks noChangeArrowheads="1"/>
          </p:cNvSpPr>
          <p:nvPr/>
        </p:nvSpPr>
        <p:spPr bwMode="auto">
          <a:xfrm>
            <a:off x="5715000" y="5257800"/>
            <a:ext cx="3200400" cy="1477963"/>
          </a:xfrm>
          <a:prstGeom prst="rect">
            <a:avLst/>
          </a:prstGeom>
          <a:noFill/>
          <a:ln w="9525">
            <a:noFill/>
            <a:miter lim="800000"/>
            <a:headEnd/>
            <a:tailEnd/>
          </a:ln>
        </p:spPr>
        <p:txBody>
          <a:bodyPr>
            <a:spAutoFit/>
          </a:bodyPr>
          <a:lstStyle/>
          <a:p>
            <a:r>
              <a:rPr lang="en-US" sz="1800" i="1" dirty="0">
                <a:latin typeface="Arial" charset="0"/>
              </a:rPr>
              <a:t>Atomic structure of the antibody VRC01 (blue and green) binding to HIV (grey and red). The precise site of VRC01-HIV binding (red)</a:t>
            </a:r>
            <a:endParaRPr lang="en-US" sz="1800" dirty="0">
              <a:latin typeface="Arial"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304800"/>
            <a:ext cx="5791200" cy="1143000"/>
          </a:xfrm>
        </p:spPr>
        <p:txBody>
          <a:bodyPr rtlCol="0">
            <a:normAutofit fontScale="90000"/>
          </a:bodyPr>
          <a:lstStyle/>
          <a:p>
            <a:pPr algn="l" eaLnBrk="1" fontAlgn="auto" hangingPunct="1">
              <a:spcAft>
                <a:spcPts val="0"/>
              </a:spcAft>
              <a:defRPr/>
            </a:pPr>
            <a:r>
              <a:rPr lang="en-US" dirty="0" smtClean="0">
                <a:solidFill>
                  <a:srgbClr val="C00000"/>
                </a:solidFill>
              </a:rPr>
              <a:t>A Global Network to Test HIV Vaccines</a:t>
            </a:r>
            <a:endParaRPr lang="en-US" dirty="0">
              <a:solidFill>
                <a:srgbClr val="C00000"/>
              </a:solidFill>
            </a:endParaRPr>
          </a:p>
        </p:txBody>
      </p:sp>
      <p:pic>
        <p:nvPicPr>
          <p:cNvPr id="66563" name="Picture 2"/>
          <p:cNvPicPr>
            <a:picLocks noChangeAspect="1" noChangeArrowheads="1"/>
          </p:cNvPicPr>
          <p:nvPr/>
        </p:nvPicPr>
        <p:blipFill>
          <a:blip r:embed="rId2" cstate="print"/>
          <a:srcRect/>
          <a:stretch>
            <a:fillRect/>
          </a:stretch>
        </p:blipFill>
        <p:spPr bwMode="auto">
          <a:xfrm>
            <a:off x="533400" y="2057400"/>
            <a:ext cx="8382000" cy="4497388"/>
          </a:xfrm>
          <a:prstGeom prst="rect">
            <a:avLst/>
          </a:prstGeom>
          <a:noFill/>
          <a:ln w="9525">
            <a:noFill/>
            <a:miter lim="800000"/>
            <a:headEnd/>
            <a:tailEnd/>
          </a:ln>
        </p:spPr>
      </p:pic>
      <p:pic>
        <p:nvPicPr>
          <p:cNvPr id="66564" name="Picture 5" descr="HIV Vaccine Trials Network"/>
          <p:cNvPicPr>
            <a:picLocks noChangeAspect="1" noChangeArrowheads="1"/>
          </p:cNvPicPr>
          <p:nvPr/>
        </p:nvPicPr>
        <p:blipFill>
          <a:blip r:embed="rId3" cstate="print"/>
          <a:srcRect/>
          <a:stretch>
            <a:fillRect/>
          </a:stretch>
        </p:blipFill>
        <p:spPr bwMode="auto">
          <a:xfrm>
            <a:off x="533400" y="307975"/>
            <a:ext cx="2032000" cy="1520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solidFill>
                  <a:srgbClr val="C00000"/>
                </a:solidFill>
              </a:rPr>
              <a:t>Closer to home</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p:cNvPicPr>
            <a:picLocks noChangeAspect="1" noChangeArrowheads="1"/>
          </p:cNvPicPr>
          <p:nvPr/>
        </p:nvPicPr>
        <p:blipFill>
          <a:blip r:embed="rId3" cstate="print"/>
          <a:srcRect/>
          <a:stretch>
            <a:fillRect/>
          </a:stretch>
        </p:blipFill>
        <p:spPr bwMode="auto">
          <a:xfrm>
            <a:off x="0" y="-20638"/>
            <a:ext cx="6140450" cy="6878638"/>
          </a:xfrm>
          <a:prstGeom prst="rect">
            <a:avLst/>
          </a:prstGeom>
          <a:noFill/>
          <a:ln w="9525">
            <a:noFill/>
            <a:miter lim="800000"/>
            <a:headEnd/>
            <a:tailEnd/>
          </a:ln>
        </p:spPr>
      </p:pic>
      <p:sp>
        <p:nvSpPr>
          <p:cNvPr id="708613" name="Text Box 5"/>
          <p:cNvSpPr txBox="1">
            <a:spLocks noChangeArrowheads="1"/>
          </p:cNvSpPr>
          <p:nvPr/>
        </p:nvSpPr>
        <p:spPr bwMode="auto">
          <a:xfrm>
            <a:off x="6197600" y="3810000"/>
            <a:ext cx="2946400" cy="11906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El-Sadr WM, Mayer KH, </a:t>
            </a:r>
            <a:r>
              <a:rPr lang="en-US" dirty="0" err="1"/>
              <a:t>Hodder</a:t>
            </a:r>
            <a:r>
              <a:rPr lang="en-US" dirty="0"/>
              <a:t> SL. AIDS in America - Forgotten but not gone. NEJM 362(11):969, 2010. </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p:cNvPicPr>
            <a:picLocks noChangeAspect="1" noChangeArrowheads="1"/>
          </p:cNvPicPr>
          <p:nvPr/>
        </p:nvPicPr>
        <p:blipFill>
          <a:blip r:embed="rId3" cstate="print"/>
          <a:srcRect/>
          <a:stretch>
            <a:fillRect/>
          </a:stretch>
        </p:blipFill>
        <p:spPr bwMode="auto">
          <a:xfrm>
            <a:off x="0" y="0"/>
            <a:ext cx="6308725" cy="6880225"/>
          </a:xfrm>
          <a:prstGeom prst="rect">
            <a:avLst/>
          </a:prstGeom>
          <a:noFill/>
          <a:ln w="9525">
            <a:noFill/>
            <a:miter lim="800000"/>
            <a:headEnd/>
            <a:tailEnd/>
          </a:ln>
        </p:spPr>
      </p:pic>
      <p:sp>
        <p:nvSpPr>
          <p:cNvPr id="706565" name="Text Box 5"/>
          <p:cNvSpPr txBox="1">
            <a:spLocks noChangeArrowheads="1"/>
          </p:cNvSpPr>
          <p:nvPr/>
        </p:nvSpPr>
        <p:spPr bwMode="auto">
          <a:xfrm>
            <a:off x="6350000" y="4478338"/>
            <a:ext cx="2684463" cy="14652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dirty="0"/>
              <a:t>El-Sadr WM, Mayer KH, </a:t>
            </a:r>
            <a:r>
              <a:rPr lang="en-US" dirty="0" err="1"/>
              <a:t>Hodder</a:t>
            </a:r>
            <a:r>
              <a:rPr lang="en-US" dirty="0"/>
              <a:t> SL. AIDS in America - Forgotten but not gone. NEJM 362(11):968, 2010.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C:\Users\Steve\AppData\Local\Microsoft\Windows\Temporary Internet Files\Content.IE5\L1IS5P4F\MC900441498[1].png"/>
          <p:cNvPicPr>
            <a:picLocks noChangeAspect="1" noChangeArrowheads="1"/>
          </p:cNvPicPr>
          <p:nvPr/>
        </p:nvPicPr>
        <p:blipFill>
          <a:blip r:embed="rId2" cstate="print"/>
          <a:srcRect/>
          <a:stretch>
            <a:fillRect/>
          </a:stretch>
        </p:blipFill>
        <p:spPr bwMode="auto">
          <a:xfrm>
            <a:off x="2743200" y="1600200"/>
            <a:ext cx="3657600" cy="3657600"/>
          </a:xfrm>
          <a:prstGeom prst="rect">
            <a:avLst/>
          </a:prstGeom>
          <a:noFill/>
          <a:ln w="9525">
            <a:noFill/>
            <a:miter lim="800000"/>
            <a:headEnd/>
            <a:tailEnd/>
          </a:ln>
        </p:spPr>
      </p:pic>
      <p:pic>
        <p:nvPicPr>
          <p:cNvPr id="70659" name="Picture 3" descr="C:\Users\Steve\AppData\Local\Microsoft\Windows\Temporary Internet Files\Content.IE5\L1IS5P4F\MC900441498[1].png"/>
          <p:cNvPicPr>
            <a:picLocks noChangeAspect="1" noChangeArrowheads="1"/>
          </p:cNvPicPr>
          <p:nvPr/>
        </p:nvPicPr>
        <p:blipFill>
          <a:blip r:embed="rId2" cstate="print"/>
          <a:srcRect/>
          <a:stretch>
            <a:fillRect/>
          </a:stretch>
        </p:blipFill>
        <p:spPr bwMode="auto">
          <a:xfrm>
            <a:off x="2743200" y="1600200"/>
            <a:ext cx="36576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rtlCol="0">
            <a:normAutofit fontScale="90000"/>
          </a:bodyPr>
          <a:lstStyle/>
          <a:p>
            <a:pPr eaLnBrk="1" fontAlgn="auto" hangingPunct="1">
              <a:spcAft>
                <a:spcPts val="0"/>
              </a:spcAft>
              <a:defRPr/>
            </a:pPr>
            <a:r>
              <a:rPr lang="en-US" dirty="0" smtClean="0">
                <a:solidFill>
                  <a:srgbClr val="C00000"/>
                </a:solidFill>
              </a:rPr>
              <a:t/>
            </a:r>
            <a:br>
              <a:rPr lang="en-US" dirty="0" smtClean="0">
                <a:solidFill>
                  <a:srgbClr val="C00000"/>
                </a:solidFill>
              </a:rPr>
            </a:br>
            <a:r>
              <a:rPr lang="en-US" dirty="0" smtClean="0">
                <a:solidFill>
                  <a:srgbClr val="C00000"/>
                </a:solidFill>
              </a:rPr>
              <a:t>The Immune System</a:t>
            </a:r>
            <a:br>
              <a:rPr lang="en-US" dirty="0" smtClean="0">
                <a:solidFill>
                  <a:srgbClr val="C00000"/>
                </a:solidFill>
              </a:rPr>
            </a:br>
            <a:endParaRPr lang="en-US" dirty="0">
              <a:solidFill>
                <a:srgbClr val="C00000"/>
              </a:solidFill>
            </a:endParaRPr>
          </a:p>
        </p:txBody>
      </p:sp>
      <p:sp>
        <p:nvSpPr>
          <p:cNvPr id="9219" name="Content Placeholder 2"/>
          <p:cNvSpPr>
            <a:spLocks noGrp="1"/>
          </p:cNvSpPr>
          <p:nvPr>
            <p:ph idx="1"/>
          </p:nvPr>
        </p:nvSpPr>
        <p:spPr>
          <a:xfrm>
            <a:off x="5410200" y="2209800"/>
            <a:ext cx="3886200" cy="4525963"/>
          </a:xfrm>
        </p:spPr>
        <p:txBody>
          <a:bodyPr/>
          <a:lstStyle/>
          <a:p>
            <a:pPr eaLnBrk="1" hangingPunct="1"/>
            <a:r>
              <a:rPr lang="en-US" smtClean="0"/>
              <a:t>Innate Immunity</a:t>
            </a:r>
          </a:p>
          <a:p>
            <a:pPr eaLnBrk="1" hangingPunct="1"/>
            <a:r>
              <a:rPr lang="en-US" smtClean="0"/>
              <a:t>Adaptive Immunity</a:t>
            </a:r>
          </a:p>
          <a:p>
            <a:pPr lvl="1" eaLnBrk="1" hangingPunct="1"/>
            <a:r>
              <a:rPr lang="en-US" smtClean="0"/>
              <a:t>Antibodies </a:t>
            </a:r>
          </a:p>
          <a:p>
            <a:pPr lvl="1" eaLnBrk="1" hangingPunct="1"/>
            <a:r>
              <a:rPr lang="en-US" smtClean="0"/>
              <a:t>Cells</a:t>
            </a:r>
          </a:p>
          <a:p>
            <a:pPr eaLnBrk="1" hangingPunct="1"/>
            <a:endParaRPr lang="en-US" smtClean="0"/>
          </a:p>
        </p:txBody>
      </p:sp>
      <p:pic>
        <p:nvPicPr>
          <p:cNvPr id="9220" name="Picture 2"/>
          <p:cNvPicPr>
            <a:picLocks noChangeAspect="1" noChangeArrowheads="1"/>
          </p:cNvPicPr>
          <p:nvPr/>
        </p:nvPicPr>
        <p:blipFill>
          <a:blip r:embed="rId2" cstate="print"/>
          <a:srcRect/>
          <a:stretch>
            <a:fillRect/>
          </a:stretch>
        </p:blipFill>
        <p:spPr bwMode="auto">
          <a:xfrm>
            <a:off x="304800" y="1427163"/>
            <a:ext cx="4953000" cy="5176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381000"/>
            <a:ext cx="7772400" cy="1143000"/>
          </a:xfrm>
        </p:spPr>
        <p:txBody>
          <a:bodyPr/>
          <a:lstStyle/>
          <a:p>
            <a:pPr eaLnBrk="1" hangingPunct="1"/>
            <a:r>
              <a:rPr lang="en-US" sz="4000" smtClean="0">
                <a:solidFill>
                  <a:srgbClr val="C00000"/>
                </a:solidFill>
              </a:rPr>
              <a:t>HIV Attacking the Conductor </a:t>
            </a:r>
            <a:br>
              <a:rPr lang="en-US" sz="4000" smtClean="0">
                <a:solidFill>
                  <a:srgbClr val="C00000"/>
                </a:solidFill>
              </a:rPr>
            </a:br>
            <a:r>
              <a:rPr lang="en-US" sz="4000" smtClean="0">
                <a:solidFill>
                  <a:srgbClr val="C00000"/>
                </a:solidFill>
              </a:rPr>
              <a:t>(Helper T-cell, CD4 + cell)</a:t>
            </a:r>
          </a:p>
        </p:txBody>
      </p:sp>
      <p:pic>
        <p:nvPicPr>
          <p:cNvPr id="10243" name="Picture 5" descr="tcells-hiv"/>
          <p:cNvPicPr>
            <a:picLocks noChangeAspect="1" noChangeArrowheads="1"/>
          </p:cNvPicPr>
          <p:nvPr/>
        </p:nvPicPr>
        <p:blipFill>
          <a:blip r:embed="rId2" cstate="print"/>
          <a:srcRect/>
          <a:stretch>
            <a:fillRect/>
          </a:stretch>
        </p:blipFill>
        <p:spPr bwMode="auto">
          <a:xfrm>
            <a:off x="1981200" y="1822450"/>
            <a:ext cx="5257800" cy="4806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http://img27.imageshack.us/img27/163/hivgrosscycleonly.png"/>
          <p:cNvPicPr>
            <a:picLocks noChangeAspect="1" noChangeArrowheads="1"/>
          </p:cNvPicPr>
          <p:nvPr/>
        </p:nvPicPr>
        <p:blipFill>
          <a:blip r:embed="rId3" cstate="print"/>
          <a:srcRect/>
          <a:stretch>
            <a:fillRect/>
          </a:stretch>
        </p:blipFill>
        <p:spPr bwMode="auto">
          <a:xfrm>
            <a:off x="2895600" y="0"/>
            <a:ext cx="3144838" cy="6718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1361</TotalTime>
  <Words>2435</Words>
  <Application>Microsoft Office PowerPoint</Application>
  <PresentationFormat>On-screen Show (4:3)</PresentationFormat>
  <Paragraphs>389</Paragraphs>
  <Slides>67</Slides>
  <Notes>26</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67</vt:i4>
      </vt:variant>
    </vt:vector>
  </HeadingPairs>
  <TitlesOfParts>
    <vt:vector size="77" baseType="lpstr">
      <vt:lpstr>Times New Roman</vt:lpstr>
      <vt:lpstr>Arial</vt:lpstr>
      <vt:lpstr>Calibri</vt:lpstr>
      <vt:lpstr>Wingdings</vt:lpstr>
      <vt:lpstr>Arial Unicode MS</vt:lpstr>
      <vt:lpstr>MS PGothic</vt:lpstr>
      <vt:lpstr>Symbol</vt:lpstr>
      <vt:lpstr>Default Design</vt:lpstr>
      <vt:lpstr>Bitmap Image</vt:lpstr>
      <vt:lpstr>Chart</vt:lpstr>
      <vt:lpstr>HIV in Flux</vt:lpstr>
      <vt:lpstr>Viruses</vt:lpstr>
      <vt:lpstr>We’re talking tiny: 110 – 150 nm That’s 150 billionths of a meter</vt:lpstr>
      <vt:lpstr>The bad guy </vt:lpstr>
      <vt:lpstr>The good guys</vt:lpstr>
      <vt:lpstr>The Immune System</vt:lpstr>
      <vt:lpstr> The Immune System </vt:lpstr>
      <vt:lpstr>HIV Attacking the Conductor  (Helper T-cell, CD4 + cell)</vt:lpstr>
      <vt:lpstr>Slide 9</vt:lpstr>
      <vt:lpstr>Entering and leaving</vt:lpstr>
      <vt:lpstr>How does HIV make you sick ?</vt:lpstr>
      <vt:lpstr>Keeping score: who’s ahead Home team:T-cells vs Visitor: HIV</vt:lpstr>
      <vt:lpstr>HIV over time</vt:lpstr>
      <vt:lpstr>How to fight back</vt:lpstr>
      <vt:lpstr>Combination Antiretroviral Therapy</vt:lpstr>
      <vt:lpstr>Prevention of maternal to child transmission (PMTCT)</vt:lpstr>
      <vt:lpstr>Slide 17</vt:lpstr>
      <vt:lpstr>Recommended regimens:  DHHS Guidelines 2011</vt:lpstr>
      <vt:lpstr>ARVs come in families</vt:lpstr>
      <vt:lpstr>HIV infecting a Helper T-cell</vt:lpstr>
      <vt:lpstr>Entry Inhibitors</vt:lpstr>
      <vt:lpstr>HIV mooring ropes: targets for treatment and vaccine</vt:lpstr>
      <vt:lpstr>Things to think about</vt:lpstr>
      <vt:lpstr>When to Start Antiretrovirals</vt:lpstr>
      <vt:lpstr>When to start</vt:lpstr>
      <vt:lpstr>HIV-associated damage to the GI tract: Early CD4 depletion</vt:lpstr>
      <vt:lpstr>Initiation of ART  DHHS Guidelines 2011</vt:lpstr>
      <vt:lpstr>HIV replication: fast but error prone</vt:lpstr>
      <vt:lpstr>HIV: The Master Magician</vt:lpstr>
      <vt:lpstr>Drug resistance</vt:lpstr>
      <vt:lpstr>Let’s take a step back</vt:lpstr>
      <vt:lpstr>Origins of HIV</vt:lpstr>
      <vt:lpstr>HIV Sub-types</vt:lpstr>
      <vt:lpstr>Slide 34</vt:lpstr>
      <vt:lpstr>Slide 35</vt:lpstr>
      <vt:lpstr>Slide 36</vt:lpstr>
      <vt:lpstr>Slide 37</vt:lpstr>
      <vt:lpstr>Slide 38</vt:lpstr>
      <vt:lpstr>Slide 39</vt:lpstr>
      <vt:lpstr>Human</vt:lpstr>
      <vt:lpstr>Progress in prevention</vt:lpstr>
      <vt:lpstr>Model for prevention</vt:lpstr>
      <vt:lpstr>Progress in Prevention</vt:lpstr>
      <vt:lpstr>2010</vt:lpstr>
      <vt:lpstr>2010</vt:lpstr>
      <vt:lpstr>Awareness of Serostatus Among People  with HIV and Estimates of Transmission</vt:lpstr>
      <vt:lpstr>HIV viral load and risk of  heterosexual HIV transmission </vt:lpstr>
      <vt:lpstr>Slide 48</vt:lpstr>
      <vt:lpstr>Slide 49</vt:lpstr>
      <vt:lpstr>variolae vaccinae</vt:lpstr>
      <vt:lpstr>Vaccines save lives Baseline 20th century and 1998 annual morbidity in children, US</vt:lpstr>
      <vt:lpstr>It will take time to find an effective HIV vaccine</vt:lpstr>
      <vt:lpstr>Vaccine Research in Perspective</vt:lpstr>
      <vt:lpstr>The Immune System</vt:lpstr>
      <vt:lpstr>How do vaccines work?</vt:lpstr>
      <vt:lpstr>Vaccine Design/Development </vt:lpstr>
      <vt:lpstr>Vaccine strategies: what parts?</vt:lpstr>
      <vt:lpstr>DNA: instructions on how to make the parts</vt:lpstr>
      <vt:lpstr>Viral Vectors</vt:lpstr>
      <vt:lpstr>Thai Vaccine Study (RV144)</vt:lpstr>
      <vt:lpstr>Thai Vaccine Study (RV144)</vt:lpstr>
      <vt:lpstr>Donor 45</vt:lpstr>
      <vt:lpstr>A Global Network to Test HIV Vaccines</vt:lpstr>
      <vt:lpstr>Closer to home</vt:lpstr>
      <vt:lpstr>Slide 65</vt:lpstr>
      <vt:lpstr>Slide 66</vt:lpstr>
      <vt:lpstr>Slide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dc:creator>
  <cp:lastModifiedBy>sc1286</cp:lastModifiedBy>
  <cp:revision>35</cp:revision>
  <dcterms:created xsi:type="dcterms:W3CDTF">1601-01-01T00:00:00Z</dcterms:created>
  <dcterms:modified xsi:type="dcterms:W3CDTF">2011-08-22T16:40:52Z</dcterms:modified>
</cp:coreProperties>
</file>